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31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36" d="100"/>
          <a:sy n="36" d="100"/>
        </p:scale>
        <p:origin x="-960" y="-13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roundedCorners val="0"/>
  <c:style val="18"/>
  <c:chart>
    <c:title>
      <c:tx>
        <c:rich>
          <a:bodyPr rot="0"/>
          <a:lstStyle/>
          <a:p>
            <a:pPr>
              <a:defRPr sz="5000" b="0" i="0" u="none" strike="noStrike">
                <a:solidFill>
                  <a:srgbClr val="535353"/>
                </a:solidFill>
                <a:latin typeface="Gill Sans Light"/>
              </a:defRPr>
            </a:pPr>
            <a:r>
              <a:rPr lang="fr-FR" sz="5000" b="0" i="0" u="none" strike="noStrike" dirty="0" smtClean="0">
                <a:solidFill>
                  <a:srgbClr val="535353"/>
                </a:solidFill>
                <a:latin typeface="Gill Sans Light"/>
              </a:rPr>
              <a:t>Belgique + Hauts</a:t>
            </a:r>
            <a:r>
              <a:rPr lang="fr-FR" sz="5000" b="0" i="0" u="none" strike="noStrike" baseline="0" dirty="0" smtClean="0">
                <a:solidFill>
                  <a:srgbClr val="535353"/>
                </a:solidFill>
                <a:latin typeface="Gill Sans Light"/>
              </a:rPr>
              <a:t> de France</a:t>
            </a:r>
            <a:endParaRPr lang="fr-FR" sz="5000" b="0" i="0" u="none" strike="noStrike" dirty="0">
              <a:solidFill>
                <a:srgbClr val="535353"/>
              </a:solidFill>
              <a:latin typeface="Gill Sans Light"/>
            </a:endParaRPr>
          </a:p>
        </c:rich>
      </c:tx>
      <c:layout>
        <c:manualLayout>
          <c:xMode val="edge"/>
          <c:yMode val="edge"/>
          <c:x val="0.273913900172449"/>
          <c:y val="0.10762331838565"/>
          <c:w val="0.151076"/>
          <c:h val="0.0663677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0809469"/>
          <c:y val="0.0663677"/>
          <c:w val="0.914053"/>
          <c:h val="0.742335"/>
        </c:manualLayout>
      </c:layout>
      <c:barChart>
        <c:barDir val="col"/>
        <c:grouping val="clustered"/>
        <c:varyColors val="0"/>
        <c:ser>
          <c:idx val="0"/>
          <c:order val="0"/>
          <c:tx>
            <c:v>Belgique</c:v>
          </c:tx>
          <c:spPr>
            <a:gradFill flip="none" rotWithShape="1">
              <a:gsLst>
                <a:gs pos="0">
                  <a:srgbClr val="717D90"/>
                </a:gs>
                <a:gs pos="100000">
                  <a:schemeClr val="accent6">
                    <a:hueOff val="-133704"/>
                    <a:satOff val="8281"/>
                    <a:lumOff val="-2726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</c:dPt>
          <c:dPt>
            <c:idx val="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hueOff val="106262"/>
                      <a:satOff val="1324"/>
                      <a:lumOff val="2619"/>
                    </a:schemeClr>
                  </a:gs>
                  <a:gs pos="100000">
                    <a:schemeClr val="accent2">
                      <a:satOff val="30451"/>
                      <a:lumOff val="-30593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Pt>
            <c:idx val="2"/>
            <c:invertIfNegative val="1"/>
            <c:bubble3D val="0"/>
            <c:spPr>
              <a:gradFill flip="none" rotWithShape="1">
                <a:gsLst>
                  <a:gs pos="0">
                    <a:srgbClr val="D3A059"/>
                  </a:gs>
                  <a:gs pos="100000">
                    <a:schemeClr val="accent3">
                      <a:satOff val="4450"/>
                      <a:lumOff val="-16871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Pt>
            <c:idx val="3"/>
            <c:invertIfNegative val="1"/>
            <c:bubble3D val="0"/>
            <c:spPr>
              <a:gradFill flip="none" rotWithShape="1">
                <a:gsLst>
                  <a:gs pos="0">
                    <a:srgbClr val="CD753D"/>
                  </a:gs>
                  <a:gs pos="100000">
                    <a:schemeClr val="accent4">
                      <a:hueOff val="-97363"/>
                      <a:satOff val="5290"/>
                      <a:lumOff val="-16717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Pt>
            <c:idx val="4"/>
            <c:invertIfNegative val="1"/>
            <c:bubble3D val="0"/>
            <c:spPr>
              <a:gradFill flip="none" rotWithShape="1">
                <a:gsLst>
                  <a:gs pos="0">
                    <a:srgbClr val="C2352F"/>
                  </a:gs>
                  <a:gs pos="100000">
                    <a:schemeClr val="accent5">
                      <a:hueOff val="-379513"/>
                      <a:satOff val="-6951"/>
                      <a:lumOff val="-17345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Pt>
            <c:idx val="5"/>
            <c:invertIfNegative val="1"/>
            <c:bubble3D val="0"/>
            <c:spPr>
              <a:gradFill flip="none" rotWithShape="1">
                <a:gsLst>
                  <a:gs pos="0">
                    <a:srgbClr val="78A0A6"/>
                  </a:gs>
                  <a:gs pos="100000">
                    <a:schemeClr val="accent1">
                      <a:satOff val="5412"/>
                      <a:lumOff val="-30746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cat>
            <c:strLit>
              <c:ptCount val="6"/>
              <c:pt idx="0">
                <c:v>2014</c:v>
              </c:pt>
              <c:pt idx="1">
                <c:v>2015</c:v>
              </c:pt>
              <c:pt idx="2">
                <c:v> 2016</c:v>
              </c:pt>
              <c:pt idx="3">
                <c:v>2017</c:v>
              </c:pt>
              <c:pt idx="4">
                <c:v>Obj 2018</c:v>
              </c:pt>
              <c:pt idx="5">
                <c:v>Obj 2019</c:v>
              </c:pt>
            </c:strLit>
          </c:cat>
          <c:val>
            <c:numLit>
              <c:formatCode>General</c:formatCode>
              <c:ptCount val="6"/>
              <c:pt idx="0">
                <c:v>205.0</c:v>
              </c:pt>
              <c:pt idx="1">
                <c:v>423.0</c:v>
              </c:pt>
              <c:pt idx="2">
                <c:v>526.0</c:v>
              </c:pt>
              <c:pt idx="3">
                <c:v>839.0</c:v>
              </c:pt>
              <c:pt idx="4">
                <c:v>1606.0</c:v>
              </c:pt>
              <c:pt idx="5">
                <c:v>4717.0</c:v>
              </c:pt>
            </c:numLit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40"/>
        <c:axId val="2139832712"/>
        <c:axId val="2139836024"/>
      </c:barChart>
      <c:catAx>
        <c:axId val="21398327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A8B89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535353"/>
                </a:solidFill>
                <a:latin typeface="Gill Sans Light"/>
              </a:defRPr>
            </a:pPr>
            <a:endParaRPr lang="fr-FR"/>
          </a:p>
        </c:txPr>
        <c:crossAx val="2139836024"/>
        <c:crosses val="autoZero"/>
        <c:auto val="1"/>
        <c:lblAlgn val="ctr"/>
        <c:lblOffset val="100"/>
        <c:noMultiLvlLbl val="1"/>
      </c:catAx>
      <c:valAx>
        <c:axId val="2139836024"/>
        <c:scaling>
          <c:orientation val="minMax"/>
          <c:max val="3000.0"/>
          <c:min val="0.0"/>
        </c:scaling>
        <c:delete val="0"/>
        <c:axPos val="l"/>
        <c:majorGridlines>
          <c:spPr>
            <a:ln w="12700" cap="flat">
              <a:solidFill>
                <a:srgbClr val="191A19"/>
              </a:solidFill>
              <a:prstDash val="solid"/>
              <a:miter lim="400000"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535353"/>
                </a:solidFill>
                <a:latin typeface="Gill Sans Light"/>
              </a:defRPr>
            </a:pPr>
            <a:endParaRPr lang="fr-FR"/>
          </a:p>
        </c:txPr>
        <c:crossAx val="2139832712"/>
        <c:crosses val="autoZero"/>
        <c:crossBetween val="between"/>
        <c:majorUnit val="1000.0"/>
        <c:minorUnit val="500.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14185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Nous avons constitué deux sociétés en octobre 2013, l’objectif étant que la société française puisse mettre à disposition un site internet auprès de ses filiales. Contre rémunération d’un pourcentage sur CA. Notre objectif étant  d’ouvrir l’Europe. 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Application mobile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Application mobile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Métaphore de la mariée et ses plus beaux atouts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7" name="Shape 5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548062" y="2875359"/>
            <a:ext cx="17287876" cy="4554141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3548062" y="7411640"/>
            <a:ext cx="17287876" cy="18216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001000"/>
            <a:ext cx="14716126" cy="7143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-Gilles Allain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838229"/>
            <a:ext cx="14716126" cy="914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« Saisissez une citation ici. »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3548062" y="357186"/>
            <a:ext cx="17287877" cy="3429003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3548062" y="3839764"/>
            <a:ext cx="17287877" cy="8858252"/>
          </a:xfrm>
          <a:prstGeom prst="rect">
            <a:avLst/>
          </a:prstGeom>
        </p:spPr>
        <p:txBody>
          <a:bodyPr/>
          <a:lstStyle>
            <a:lvl1pPr marL="724452" indent="-724452">
              <a:lnSpc>
                <a:spcPct val="120000"/>
              </a:lnSpc>
              <a:spcBef>
                <a:spcPts val="4600"/>
              </a:spcBef>
              <a:defRPr sz="6400"/>
            </a:lvl1pPr>
            <a:lvl2pPr marL="1245152" indent="-724452">
              <a:lnSpc>
                <a:spcPct val="120000"/>
              </a:lnSpc>
              <a:spcBef>
                <a:spcPts val="4600"/>
              </a:spcBef>
              <a:defRPr sz="6400"/>
            </a:lvl2pPr>
            <a:lvl3pPr marL="1765851" indent="-724452">
              <a:lnSpc>
                <a:spcPct val="120000"/>
              </a:lnSpc>
              <a:spcBef>
                <a:spcPts val="4600"/>
              </a:spcBef>
              <a:defRPr sz="6400"/>
            </a:lvl3pPr>
            <a:lvl4pPr marL="2286551" indent="-724452">
              <a:lnSpc>
                <a:spcPct val="120000"/>
              </a:lnSpc>
              <a:spcBef>
                <a:spcPts val="4600"/>
              </a:spcBef>
              <a:defRPr sz="6400"/>
            </a:lvl4pPr>
            <a:lvl5pPr marL="2807251" indent="-724451">
              <a:lnSpc>
                <a:spcPct val="120000"/>
              </a:lnSpc>
              <a:spcBef>
                <a:spcPts val="4600"/>
              </a:spcBef>
              <a:defRPr sz="6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4833937" y="8001000"/>
            <a:ext cx="14716127" cy="71437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863599" indent="-431799" algn="ctr">
              <a:spcBef>
                <a:spcPts val="0"/>
              </a:spcBef>
              <a:defRPr sz="3800"/>
            </a:lvl2pPr>
            <a:lvl3pPr marL="1295399" indent="-431799" algn="ctr">
              <a:spcBef>
                <a:spcPts val="0"/>
              </a:spcBef>
              <a:defRPr sz="3800"/>
            </a:lvl3pPr>
            <a:lvl4pPr marL="1727200" indent="-431799" algn="ctr">
              <a:spcBef>
                <a:spcPts val="0"/>
              </a:spcBef>
              <a:defRPr sz="3800"/>
            </a:lvl4pPr>
            <a:lvl5pPr marL="2159000" indent="-431800" algn="ctr">
              <a:spcBef>
                <a:spcPts val="0"/>
              </a:spcBef>
              <a:defRPr sz="3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3"/>
          </p:nvPr>
        </p:nvSpPr>
        <p:spPr>
          <a:xfrm>
            <a:off x="4833937" y="5838228"/>
            <a:ext cx="14716128" cy="9144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</a:pPr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4100"/>
            </a:lvl1pPr>
          </a:lstStyle>
          <a:p>
            <a:r>
              <a:t>Texte du titre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301750" indent="-1301750">
              <a:spcBef>
                <a:spcPts val="4600"/>
              </a:spcBef>
              <a:defRPr sz="11500"/>
            </a:lvl1pPr>
            <a:lvl2pPr marL="1822450" indent="-1301750">
              <a:spcBef>
                <a:spcPts val="4600"/>
              </a:spcBef>
              <a:defRPr sz="11500"/>
            </a:lvl2pPr>
            <a:lvl3pPr marL="2343150" indent="-1301750">
              <a:spcBef>
                <a:spcPts val="4600"/>
              </a:spcBef>
              <a:defRPr sz="11500"/>
            </a:lvl3pPr>
            <a:lvl4pPr marL="2863850" indent="-1301750">
              <a:spcBef>
                <a:spcPts val="4600"/>
              </a:spcBef>
              <a:defRPr sz="11500"/>
            </a:lvl4pPr>
            <a:lvl5pPr marL="3384550" indent="-1301750">
              <a:spcBef>
                <a:spcPts val="4600"/>
              </a:spcBef>
              <a:defRPr sz="115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 defTabSz="821531">
              <a:defRPr sz="11200" cap="none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 defTabSz="821531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 defTabSz="821531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 defTabSz="821531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 defTabSz="821531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 defTabSz="821531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/>
          <a:lstStyle>
            <a:lvl1pPr defTabSz="821531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24452" indent="-724452">
              <a:lnSpc>
                <a:spcPct val="120000"/>
              </a:lnSpc>
              <a:spcBef>
                <a:spcPts val="4600"/>
              </a:spcBef>
              <a:defRPr sz="6400"/>
            </a:lvl1pPr>
            <a:lvl2pPr marL="1245152" indent="-724452">
              <a:lnSpc>
                <a:spcPct val="120000"/>
              </a:lnSpc>
              <a:spcBef>
                <a:spcPts val="4600"/>
              </a:spcBef>
              <a:defRPr sz="6400"/>
            </a:lvl2pPr>
            <a:lvl3pPr marL="1765852" indent="-724452">
              <a:lnSpc>
                <a:spcPct val="120000"/>
              </a:lnSpc>
              <a:spcBef>
                <a:spcPts val="4600"/>
              </a:spcBef>
              <a:defRPr sz="6400"/>
            </a:lvl3pPr>
            <a:lvl4pPr marL="2286552" indent="-724452">
              <a:lnSpc>
                <a:spcPct val="120000"/>
              </a:lnSpc>
              <a:spcBef>
                <a:spcPts val="4600"/>
              </a:spcBef>
              <a:defRPr sz="6400"/>
            </a:lvl4pPr>
            <a:lvl5pPr marL="2807252" indent="-724452">
              <a:lnSpc>
                <a:spcPct val="120000"/>
              </a:lnSpc>
              <a:spcBef>
                <a:spcPts val="4600"/>
              </a:spcBef>
              <a:defRPr sz="6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100"/>
            </a:lvl1pPr>
          </a:lstStyle>
          <a:p>
            <a:r>
              <a:t>Texte du titre</a:t>
            </a:r>
          </a:p>
        </p:txBody>
      </p:sp>
      <p:sp>
        <p:nvSpPr>
          <p:cNvPr id="171" name="Shape 17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24452" indent="-724452">
              <a:lnSpc>
                <a:spcPct val="120000"/>
              </a:lnSpc>
              <a:spcBef>
                <a:spcPts val="4600"/>
              </a:spcBef>
              <a:defRPr sz="6400"/>
            </a:lvl1pPr>
            <a:lvl2pPr marL="1245152" indent="-724452">
              <a:lnSpc>
                <a:spcPct val="120000"/>
              </a:lnSpc>
              <a:spcBef>
                <a:spcPts val="4600"/>
              </a:spcBef>
              <a:defRPr sz="6400"/>
            </a:lvl2pPr>
            <a:lvl3pPr marL="1765852" indent="-724452">
              <a:lnSpc>
                <a:spcPct val="120000"/>
              </a:lnSpc>
              <a:spcBef>
                <a:spcPts val="4600"/>
              </a:spcBef>
              <a:defRPr sz="6400"/>
            </a:lvl3pPr>
            <a:lvl4pPr marL="2286552" indent="-724452">
              <a:lnSpc>
                <a:spcPct val="120000"/>
              </a:lnSpc>
              <a:spcBef>
                <a:spcPts val="4600"/>
              </a:spcBef>
              <a:defRPr sz="6400"/>
            </a:lvl4pPr>
            <a:lvl5pPr marL="2807252" indent="-724452">
              <a:lnSpc>
                <a:spcPct val="120000"/>
              </a:lnSpc>
              <a:spcBef>
                <a:spcPts val="4600"/>
              </a:spcBef>
              <a:defRPr sz="6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4941093" y="732234"/>
            <a:ext cx="14608970" cy="82409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715500"/>
            <a:ext cx="14716126" cy="1803797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3548062" y="4572000"/>
            <a:ext cx="17287876" cy="4554141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77749" y="857250"/>
            <a:ext cx="7536657" cy="109120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3548062" y="1428750"/>
            <a:ext cx="8286751" cy="5464969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3548062" y="6875859"/>
            <a:ext cx="8286751" cy="546497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24452" indent="-724452">
              <a:lnSpc>
                <a:spcPct val="120000"/>
              </a:lnSpc>
              <a:spcBef>
                <a:spcPts val="4600"/>
              </a:spcBef>
              <a:defRPr sz="6400"/>
            </a:lvl1pPr>
            <a:lvl2pPr marL="1245152" indent="-724452">
              <a:lnSpc>
                <a:spcPct val="120000"/>
              </a:lnSpc>
              <a:spcBef>
                <a:spcPts val="4600"/>
              </a:spcBef>
              <a:defRPr sz="6400"/>
            </a:lvl2pPr>
            <a:lvl3pPr marL="1765852" indent="-724452">
              <a:lnSpc>
                <a:spcPct val="120000"/>
              </a:lnSpc>
              <a:spcBef>
                <a:spcPts val="4600"/>
              </a:spcBef>
              <a:defRPr sz="6400"/>
            </a:lvl3pPr>
            <a:lvl4pPr marL="2286552" indent="-724452">
              <a:lnSpc>
                <a:spcPct val="120000"/>
              </a:lnSpc>
              <a:spcBef>
                <a:spcPts val="4600"/>
              </a:spcBef>
              <a:defRPr sz="6400"/>
            </a:lvl4pPr>
            <a:lvl5pPr marL="2807252" indent="-724452">
              <a:lnSpc>
                <a:spcPct val="120000"/>
              </a:lnSpc>
              <a:spcBef>
                <a:spcPts val="4600"/>
              </a:spcBef>
              <a:defRPr sz="6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709921" y="3911203"/>
            <a:ext cx="7429501" cy="86975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3548062" y="3839765"/>
            <a:ext cx="8286751" cy="8858251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119562" y="1071562"/>
            <a:ext cx="16127017" cy="11555017"/>
          </a:xfrm>
          <a:prstGeom prst="rect">
            <a:avLst/>
          </a:prstGeom>
        </p:spPr>
        <p:txBody>
          <a:bodyPr/>
          <a:lstStyle>
            <a:lvl1pPr marL="724452" indent="-724452">
              <a:lnSpc>
                <a:spcPct val="120000"/>
              </a:lnSpc>
              <a:spcBef>
                <a:spcPts val="4600"/>
              </a:spcBef>
              <a:defRPr sz="6400"/>
            </a:lvl1pPr>
            <a:lvl2pPr marL="1245152" indent="-724452">
              <a:lnSpc>
                <a:spcPct val="120000"/>
              </a:lnSpc>
              <a:spcBef>
                <a:spcPts val="4600"/>
              </a:spcBef>
              <a:defRPr sz="6400"/>
            </a:lvl2pPr>
            <a:lvl3pPr marL="1765852" indent="-724452">
              <a:lnSpc>
                <a:spcPct val="120000"/>
              </a:lnSpc>
              <a:spcBef>
                <a:spcPts val="4600"/>
              </a:spcBef>
              <a:defRPr sz="6400"/>
            </a:lvl3pPr>
            <a:lvl4pPr marL="2286552" indent="-724452">
              <a:lnSpc>
                <a:spcPct val="120000"/>
              </a:lnSpc>
              <a:spcBef>
                <a:spcPts val="4600"/>
              </a:spcBef>
              <a:defRPr sz="6400"/>
            </a:lvl4pPr>
            <a:lvl5pPr marL="2807252" indent="-724452">
              <a:lnSpc>
                <a:spcPct val="120000"/>
              </a:lnSpc>
              <a:spcBef>
                <a:spcPts val="4600"/>
              </a:spcBef>
              <a:defRPr sz="6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06312" y="7072312"/>
            <a:ext cx="8161735" cy="59293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20112" y="714375"/>
            <a:ext cx="8161735" cy="59293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3798093" y="714375"/>
            <a:ext cx="8167826" cy="12287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548062" y="357187"/>
            <a:ext cx="172878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548062" y="3839765"/>
            <a:ext cx="17287876" cy="885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2882" y="13037343"/>
            <a:ext cx="460376" cy="498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xmlns:p14="http://schemas.microsoft.com/office/powerpoint/2010/main"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90884" marR="0" indent="-590884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022684" marR="0" indent="-590884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454484" marR="0" indent="-590884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886284" marR="0" indent="-590884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318084" marR="0" indent="-590884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749884" marR="0" indent="-590884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181684" marR="0" indent="-590884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613484" marR="0" indent="-590884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4045284" marR="0" indent="-590884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hyperlink" Target="http://www.vendredirect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UKxRumG3_bU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ObiCQvxbY0" TargetMode="External"/><Relationship Id="rId4" Type="http://schemas.openxmlformats.org/officeDocument/2006/relationships/hyperlink" Target="https://www.vendredirect.com/fr-be/vendre-une-propriete/pourquoi-nous-choisir/temoignages-2/" TargetMode="Externa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www.vendredirect.com/fr/bien/maison-bourgeoise-warcoing-480000" TargetMode="Externa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ndredirect.com/demo360vd/casque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vendredirect.com/demo360vd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vendredirect.com/bien/ferme-fermette-zwevegem-600000/" TargetMode="External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VendreDirect.com" TargetMode="External"/><Relationship Id="rId5" Type="http://schemas.openxmlformats.org/officeDocument/2006/relationships/hyperlink" Target="http://DirectVerkoop.com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oachProprio.fr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gence.co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ndredirect.com/fr/%23home-calculator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://VendreDirect.com" TargetMode="External"/><Relationship Id="rId3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Relationship Id="rId3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DirectVerkoop.com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VendreDirect.com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seloger.com" TargetMode="External"/><Relationship Id="rId4" Type="http://schemas.openxmlformats.org/officeDocument/2006/relationships/hyperlink" Target="http://leboncoin.fr" TargetMode="External"/><Relationship Id="rId5" Type="http://schemas.openxmlformats.org/officeDocument/2006/relationships/hyperlink" Target="http://immoweb.be" TargetMode="Externa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DUPROPRIO.com" TargetMode="External"/><Relationship Id="rId3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VendreDirect.com" TargetMode="Externa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eg"/><Relationship Id="rId3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youtu.be/UHMIX-OaEtA" TargetMode="External"/><Relationship Id="rId3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VendreDirect.com" TargetMode="Externa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Logo + texte F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6224" y="2577079"/>
            <a:ext cx="11391552" cy="763130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xfrm>
            <a:off x="3379817" y="10702382"/>
            <a:ext cx="17624365" cy="1803798"/>
          </a:xfrm>
          <a:prstGeom prst="rect">
            <a:avLst/>
          </a:prstGeom>
        </p:spPr>
        <p:txBody>
          <a:bodyPr/>
          <a:lstStyle/>
          <a:p>
            <a:pPr defTabSz="397256">
              <a:defRPr sz="476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Bientôt le plus grand réseau de  vente immobilière</a:t>
            </a:r>
          </a:p>
          <a:p>
            <a:pPr defTabSz="397256">
              <a:defRPr sz="476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sans commission en Europe</a:t>
            </a:r>
          </a:p>
        </p:txBody>
      </p:sp>
      <p:sp>
        <p:nvSpPr>
          <p:cNvPr id="183" name="Shape 183"/>
          <p:cNvSpPr/>
          <p:nvPr/>
        </p:nvSpPr>
        <p:spPr>
          <a:xfrm>
            <a:off x="3379817" y="279284"/>
            <a:ext cx="17624365" cy="1803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defRPr sz="7000" u="sng">
                <a:latin typeface="Gill Sans SemiBold"/>
                <a:ea typeface="Gill Sans SemiBold"/>
                <a:cs typeface="Gill Sans SemiBold"/>
                <a:sym typeface="Gill Sans SemiBold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www.vendredirect.com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10746170" y="6037262"/>
            <a:ext cx="7972568" cy="164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indent="0">
              <a:defRPr sz="9900" cap="all"/>
            </a:pP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Le produit</a:t>
            </a:r>
            <a:r>
              <a:rPr dirty="0"/>
              <a:t> </a:t>
            </a:r>
          </a:p>
        </p:txBody>
      </p:sp>
      <p:pic>
        <p:nvPicPr>
          <p:cNvPr id="225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7281783" y="752946"/>
            <a:ext cx="14901342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indent="0">
              <a:defRPr sz="7000" cap="all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notre proposition de valeur</a:t>
            </a:r>
            <a:r>
              <a:t> </a:t>
            </a:r>
          </a:p>
        </p:txBody>
      </p:sp>
      <p:sp>
        <p:nvSpPr>
          <p:cNvPr id="228" name="Shape 228"/>
          <p:cNvSpPr/>
          <p:nvPr/>
        </p:nvSpPr>
        <p:spPr>
          <a:xfrm>
            <a:off x="6663169" y="2702422"/>
            <a:ext cx="16522437" cy="9987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just" defTabSz="457200">
              <a:defRPr sz="4100">
                <a:solidFill>
                  <a:srgbClr val="000000">
                    <a:alpha val="69000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6000" b="1" dirty="0"/>
              <a:t>VendreDirect.com</a:t>
            </a:r>
            <a:r>
              <a:rPr dirty="0"/>
              <a:t> s'est donné pour mission d'offrir un service immobilier de vente assistée, à la fois humain, professionnel, intègre et novateur permettant aux propriétaires de vendre leur propriété de façon éclairée et d'en retirer le meilleur bénéfice.</a:t>
            </a:r>
          </a:p>
          <a:p>
            <a:pPr algn="just" defTabSz="457200">
              <a:defRPr sz="4100">
                <a:solidFill>
                  <a:srgbClr val="000000">
                    <a:alpha val="69000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 defTabSz="457200">
              <a:spcBef>
                <a:spcPts val="800"/>
              </a:spcBef>
              <a:defRPr sz="4100" b="1">
                <a:solidFill>
                  <a:srgbClr val="000000">
                    <a:alpha val="69000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En bref, VendreDirect.com, c’est l’immobilier simplifié ! </a:t>
            </a:r>
          </a:p>
          <a:p>
            <a:pPr algn="l" defTabSz="457200">
              <a:spcBef>
                <a:spcPts val="800"/>
              </a:spcBef>
              <a:defRPr sz="4100">
                <a:solidFill>
                  <a:srgbClr val="000000">
                    <a:alpha val="69000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 defTabSz="457200">
              <a:spcBef>
                <a:spcPts val="800"/>
              </a:spcBef>
              <a:defRPr sz="4100" b="1">
                <a:solidFill>
                  <a:srgbClr val="000000">
                    <a:alpha val="69000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Nous travaillons sans mandat, sans exclusivité et surtout sans commission, </a:t>
            </a:r>
            <a:r>
              <a:rPr b="0" dirty="0"/>
              <a:t>avec toute l’assistance et la protection juridique dont chacun a besoin, une véritable garantie de moyens et </a:t>
            </a:r>
            <a:r>
              <a:rPr b="1" dirty="0"/>
              <a:t>surtout de </a:t>
            </a:r>
            <a:r>
              <a:rPr b="1" dirty="0" smtClean="0"/>
              <a:t>résultat</a:t>
            </a:r>
            <a:r>
              <a:rPr lang="fr-FR" dirty="0"/>
              <a:t>!</a:t>
            </a:r>
            <a:endParaRPr b="0" dirty="0"/>
          </a:p>
          <a:p>
            <a:pPr algn="l" defTabSz="457200">
              <a:spcBef>
                <a:spcPts val="800"/>
              </a:spcBef>
              <a:defRPr sz="4100" b="1">
                <a:solidFill>
                  <a:srgbClr val="000000">
                    <a:alpha val="69000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0" dirty="0"/>
          </a:p>
          <a:p>
            <a:pPr algn="l" defTabSz="457200">
              <a:spcBef>
                <a:spcPts val="800"/>
              </a:spcBef>
              <a:defRPr sz="4100" b="1">
                <a:solidFill>
                  <a:srgbClr val="000000">
                    <a:alpha val="69000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Qui d’autre peut en dire autant ?</a:t>
            </a:r>
          </a:p>
          <a:p>
            <a:pPr algn="l" defTabSz="457200">
              <a:spcBef>
                <a:spcPts val="800"/>
              </a:spcBef>
              <a:defRPr sz="4100">
                <a:solidFill>
                  <a:srgbClr val="000000">
                    <a:alpha val="69000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 defTabSz="457200">
              <a:spcBef>
                <a:spcPts val="800"/>
              </a:spcBef>
              <a:defRPr sz="4100" b="1">
                <a:solidFill>
                  <a:srgbClr val="000000">
                    <a:alpha val="69000"/>
                  </a:srgbClr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Avec VendreDirect.com ne payez pas la commission, Empochez la !</a:t>
            </a:r>
          </a:p>
        </p:txBody>
      </p:sp>
      <p:pic>
        <p:nvPicPr>
          <p:cNvPr id="229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34650" y="1790360"/>
            <a:ext cx="9525000" cy="634812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>
            <a:spLocks noGrp="1"/>
          </p:cNvSpPr>
          <p:nvPr>
            <p:ph type="body" idx="1"/>
          </p:nvPr>
        </p:nvSpPr>
        <p:spPr>
          <a:xfrm>
            <a:off x="7620068" y="5330332"/>
            <a:ext cx="16217901" cy="9715111"/>
          </a:xfrm>
          <a:prstGeom prst="rect">
            <a:avLst/>
          </a:prstGeom>
        </p:spPr>
        <p:txBody>
          <a:bodyPr/>
          <a:lstStyle/>
          <a:p>
            <a:pPr marL="0" indent="0" algn="just">
              <a:lnSpc>
                <a:spcPct val="100000"/>
              </a:lnSpc>
              <a:buSzTx/>
              <a:buNone/>
              <a:defRPr sz="4600"/>
            </a:pPr>
            <a:r>
              <a:t>VendreDirect garantit qu'il restera plus d'argent dans vos poches en vendant votre propriété avec nos services plutôt qu'en payant une commission d'agence.</a:t>
            </a:r>
          </a:p>
          <a:p>
            <a:pPr marL="0" indent="0" algn="just">
              <a:lnSpc>
                <a:spcPct val="100000"/>
              </a:lnSpc>
              <a:buSzTx/>
              <a:buNone/>
              <a:defRPr sz="4600"/>
            </a:pPr>
            <a:r>
              <a:t>Nous sommes tellement convaincus de l'efficacité de nos services que nous vous rembourserons deux fois les frais d'inscription à VendreDirect si un notaire ou un agent immobilier devait faire mieux que nous.</a:t>
            </a:r>
          </a:p>
          <a:p>
            <a:pPr marL="0" indent="0">
              <a:lnSpc>
                <a:spcPct val="100000"/>
              </a:lnSpc>
              <a:buSzTx/>
              <a:buNone/>
              <a:defRPr sz="46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Mettez nos services à l'épreuve !</a:t>
            </a:r>
          </a:p>
        </p:txBody>
      </p:sp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xfrm>
            <a:off x="6709223" y="451178"/>
            <a:ext cx="17175852" cy="3429001"/>
          </a:xfrm>
          <a:prstGeom prst="rect">
            <a:avLst/>
          </a:prstGeom>
        </p:spPr>
        <p:txBody>
          <a:bodyPr/>
          <a:lstStyle>
            <a:lvl1pPr>
              <a:defRPr sz="70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La garantie Vendredirect</a:t>
            </a:r>
          </a:p>
        </p:txBody>
      </p:sp>
      <p:pic>
        <p:nvPicPr>
          <p:cNvPr id="234" name="Logo 2 langu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10088754" y="4265612"/>
            <a:ext cx="10282695" cy="518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883478" indent="-883478" algn="l">
              <a:buSzPct val="100000"/>
              <a:buAutoNum type="arabicPeriod"/>
              <a:defRPr sz="6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La visibilité</a:t>
            </a:r>
          </a:p>
          <a:p>
            <a:pPr algn="l">
              <a:defRPr sz="6800"/>
            </a:pPr>
            <a:endParaRPr/>
          </a:p>
          <a:p>
            <a:pPr marL="883478" indent="-883478" algn="l">
              <a:buSzPct val="100000"/>
              <a:buAutoNum type="arabicPeriod" startAt="2"/>
              <a:defRPr sz="6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Le coaching</a:t>
            </a:r>
          </a:p>
          <a:p>
            <a:pPr algn="l">
              <a:defRPr sz="6800"/>
            </a:pPr>
            <a:endParaRPr/>
          </a:p>
          <a:p>
            <a:pPr marL="883478" indent="-883478" algn="l">
              <a:buSzPct val="100000"/>
              <a:buAutoNum type="arabicPeriod" startAt="3"/>
              <a:defRPr sz="6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La conformité avec la loi</a:t>
            </a:r>
          </a:p>
        </p:txBody>
      </p:sp>
      <p:sp>
        <p:nvSpPr>
          <p:cNvPr id="237" name="Shape 237"/>
          <p:cNvSpPr/>
          <p:nvPr/>
        </p:nvSpPr>
        <p:spPr>
          <a:xfrm>
            <a:off x="6108734" y="499019"/>
            <a:ext cx="17262753" cy="227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Nous agissons et prodiguons nos conseils sur 3 axes</a:t>
            </a:r>
          </a:p>
        </p:txBody>
      </p:sp>
      <p:pic>
        <p:nvPicPr>
          <p:cNvPr id="238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13326369" y="667613"/>
            <a:ext cx="2954971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vidéo</a:t>
            </a:r>
          </a:p>
        </p:txBody>
      </p:sp>
      <p:sp>
        <p:nvSpPr>
          <p:cNvPr id="241" name="Shape 241">
            <a:hlinkClick r:id="rId3"/>
          </p:cNvPr>
          <p:cNvSpPr/>
          <p:nvPr/>
        </p:nvSpPr>
        <p:spPr>
          <a:xfrm>
            <a:off x="11026385" y="3954462"/>
            <a:ext cx="7554939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000" u="sng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Comment ça marche !</a:t>
            </a:r>
          </a:p>
        </p:txBody>
      </p:sp>
      <p:pic>
        <p:nvPicPr>
          <p:cNvPr id="242" name="Logo 2 langue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11055137" y="667613"/>
            <a:ext cx="8335852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les témoignages</a:t>
            </a:r>
          </a:p>
        </p:txBody>
      </p:sp>
      <p:sp>
        <p:nvSpPr>
          <p:cNvPr id="247" name="Shape 247">
            <a:hlinkClick r:id="rId3"/>
          </p:cNvPr>
          <p:cNvSpPr/>
          <p:nvPr/>
        </p:nvSpPr>
        <p:spPr>
          <a:xfrm>
            <a:off x="13298044" y="6115404"/>
            <a:ext cx="3471032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Ou encore !</a:t>
            </a:r>
          </a:p>
        </p:txBody>
      </p:sp>
      <p:sp>
        <p:nvSpPr>
          <p:cNvPr id="248" name="Shape 248">
            <a:hlinkClick r:id="rId4"/>
          </p:cNvPr>
          <p:cNvSpPr/>
          <p:nvPr/>
        </p:nvSpPr>
        <p:spPr>
          <a:xfrm>
            <a:off x="10961344" y="3543909"/>
            <a:ext cx="8523438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Ils sont nos meilleurs garants !</a:t>
            </a:r>
          </a:p>
        </p:txBody>
      </p:sp>
      <p:pic>
        <p:nvPicPr>
          <p:cNvPr id="249" name="Logo 2 langue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12037570" y="1828153"/>
            <a:ext cx="6620794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1. lA VISIBILITÉ</a:t>
            </a:r>
          </a:p>
        </p:txBody>
      </p:sp>
      <p:sp>
        <p:nvSpPr>
          <p:cNvPr id="254" name="Shape 254"/>
          <p:cNvSpPr/>
          <p:nvPr/>
        </p:nvSpPr>
        <p:spPr>
          <a:xfrm>
            <a:off x="7416972" y="6494462"/>
            <a:ext cx="15861990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ill Sans SemiBold"/>
                <a:ea typeface="Gill Sans SemiBold"/>
                <a:cs typeface="Gill Sans SemiBold"/>
                <a:sym typeface="Gill Sans SemiBold"/>
                <a:hlinkClick r:id="rId2"/>
              </a:defRPr>
            </a:lvl1pPr>
          </a:lstStyle>
          <a:p>
            <a:pPr>
              <a:defRPr>
                <a:solidFill>
                  <a:srgbClr val="3DACFF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https://www.vendredirect.com/fr/bien/maison-bourgeoise-warcoing-480000</a:t>
            </a:r>
          </a:p>
        </p:txBody>
      </p:sp>
      <p:pic>
        <p:nvPicPr>
          <p:cNvPr id="255" name="Logo 2 langu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5416515" y="364219"/>
            <a:ext cx="19123913" cy="334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Visites virtuelles pour des programmes </a:t>
            </a:r>
          </a:p>
          <a:p>
            <a:pPr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en cours de réalisation</a:t>
            </a:r>
          </a:p>
        </p:txBody>
      </p:sp>
      <p:sp>
        <p:nvSpPr>
          <p:cNvPr id="258" name="Shape 258">
            <a:hlinkClick r:id="rId2"/>
          </p:cNvPr>
          <p:cNvSpPr/>
          <p:nvPr/>
        </p:nvSpPr>
        <p:spPr>
          <a:xfrm>
            <a:off x="8627947" y="4128277"/>
            <a:ext cx="11629556" cy="147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R="186689" algn="l" defTabSz="457200">
              <a:defRPr sz="4600" u="sng">
                <a:solidFill>
                  <a:srgbClr val="0433FF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r>
              <a:t>http://www.vendredirect.com/demo360vd/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Shape 259">
            <a:hlinkClick r:id="rId3"/>
          </p:cNvPr>
          <p:cNvSpPr/>
          <p:nvPr/>
        </p:nvSpPr>
        <p:spPr>
          <a:xfrm>
            <a:off x="7846333" y="6144111"/>
            <a:ext cx="13192783" cy="142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R="186689" algn="l" defTabSz="457200">
              <a:defRPr sz="4300" u="sng">
                <a:solidFill>
                  <a:srgbClr val="0433FF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https://</a:t>
            </a:r>
            <a:r>
              <a:rPr sz="4600"/>
              <a:t>www.vendredirect.com</a:t>
            </a:r>
            <a:r>
              <a:t>/demo360vd/casque/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Logo 2 langue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1751967" y="6253162"/>
            <a:ext cx="7498074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 u="sng" cap="all">
                <a:latin typeface="Gill Sans SemiBold"/>
                <a:ea typeface="Gill Sans SemiBold"/>
                <a:cs typeface="Gill Sans SemiBold"/>
                <a:sym typeface="Gill Sans SemiBold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Vues aériennes</a:t>
            </a:r>
          </a:p>
        </p:txBody>
      </p:sp>
      <p:pic>
        <p:nvPicPr>
          <p:cNvPr id="263" name="Logo 2 langu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7521423" y="2740975"/>
            <a:ext cx="14343981" cy="334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70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/>
              <a:t>Pour se vendre un bien doit être vu.</a:t>
            </a:r>
          </a:p>
          <a:p>
            <a:pPr>
              <a:defRPr sz="70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/>
              <a:t>Fort heureusement, </a:t>
            </a:r>
          </a:p>
          <a:p>
            <a:pPr>
              <a:defRPr sz="70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/>
              <a:t>nous nous chargeons de tout !</a:t>
            </a:r>
          </a:p>
        </p:txBody>
      </p:sp>
      <p:pic>
        <p:nvPicPr>
          <p:cNvPr id="266" name="Logo 2 langu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Logo 2 langu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8873849" y="989012"/>
            <a:ext cx="13254311" cy="165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Quelques chiffres</a:t>
            </a:r>
          </a:p>
        </p:txBody>
      </p:sp>
      <p:sp>
        <p:nvSpPr>
          <p:cNvPr id="187" name="Shape 187"/>
          <p:cNvSpPr/>
          <p:nvPr/>
        </p:nvSpPr>
        <p:spPr>
          <a:xfrm>
            <a:off x="11108440" y="3166477"/>
            <a:ext cx="8785127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Date de lancement : octobre 2013</a:t>
            </a:r>
          </a:p>
        </p:txBody>
      </p:sp>
      <p:sp>
        <p:nvSpPr>
          <p:cNvPr id="188" name="Shape 188"/>
          <p:cNvSpPr/>
          <p:nvPr/>
        </p:nvSpPr>
        <p:spPr>
          <a:xfrm>
            <a:off x="7705867" y="4931191"/>
            <a:ext cx="5822517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SAS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VendreDirect.com</a:t>
            </a:r>
          </a:p>
        </p:txBody>
      </p:sp>
      <p:sp>
        <p:nvSpPr>
          <p:cNvPr id="189" name="Shape 189"/>
          <p:cNvSpPr/>
          <p:nvPr/>
        </p:nvSpPr>
        <p:spPr>
          <a:xfrm>
            <a:off x="16447387" y="4931191"/>
            <a:ext cx="5963904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SA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DirectVerkoop.com</a:t>
            </a:r>
          </a:p>
        </p:txBody>
      </p:sp>
      <p:sp>
        <p:nvSpPr>
          <p:cNvPr id="190" name="Shape 190"/>
          <p:cNvSpPr/>
          <p:nvPr/>
        </p:nvSpPr>
        <p:spPr>
          <a:xfrm>
            <a:off x="8098401" y="6009244"/>
            <a:ext cx="503744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Capital : 10.000 €</a:t>
            </a:r>
          </a:p>
        </p:txBody>
      </p:sp>
      <p:sp>
        <p:nvSpPr>
          <p:cNvPr id="191" name="Shape 191"/>
          <p:cNvSpPr/>
          <p:nvPr/>
        </p:nvSpPr>
        <p:spPr>
          <a:xfrm>
            <a:off x="5688467" y="8890112"/>
            <a:ext cx="18527691" cy="239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endParaRPr/>
          </a:p>
          <a:p>
            <a:r>
              <a:t>Nos investissements, à ce jour, sur la Belgique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3.454.375 €</a:t>
            </a:r>
            <a:r>
              <a:t>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en 3 ans </a:t>
            </a:r>
          </a:p>
          <a:p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Dont obligations convertibles pour un montant de 1.125.000 €</a:t>
            </a:r>
          </a:p>
        </p:txBody>
      </p:sp>
      <p:sp>
        <p:nvSpPr>
          <p:cNvPr id="192" name="Shape 192"/>
          <p:cNvSpPr/>
          <p:nvPr/>
        </p:nvSpPr>
        <p:spPr>
          <a:xfrm>
            <a:off x="15793051" y="5647294"/>
            <a:ext cx="6479607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r>
              <a:t>AU 21/09/2016 </a:t>
            </a:r>
          </a:p>
          <a:p>
            <a: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Capital : 1.985.575 €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11230737" y="1211262"/>
            <a:ext cx="7301869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2. LE COACHING</a:t>
            </a:r>
          </a:p>
        </p:txBody>
      </p:sp>
      <p:sp>
        <p:nvSpPr>
          <p:cNvPr id="271" name="Shape 271"/>
          <p:cNvSpPr/>
          <p:nvPr/>
        </p:nvSpPr>
        <p:spPr>
          <a:xfrm>
            <a:off x="7491774" y="4983162"/>
            <a:ext cx="15183843" cy="374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6200"/>
            </a:pPr>
            <a:r>
              <a:t>Le suivi par nos coaches spécialisés</a:t>
            </a:r>
          </a:p>
          <a:p>
            <a:pPr algn="l">
              <a:defRPr sz="6200"/>
            </a:pPr>
            <a:r>
              <a:t>Conseils en homestaging</a:t>
            </a:r>
          </a:p>
          <a:p>
            <a:pPr algn="l">
              <a:defRPr sz="6200"/>
            </a:pPr>
            <a:r>
              <a:t>Un suivi clientèle disponible 7j/7 de 7h à 22h</a:t>
            </a:r>
          </a:p>
          <a:p>
            <a:pPr algn="l">
              <a:defRPr sz="6200"/>
            </a:pPr>
            <a:r>
              <a:t>Le guide du vendeur (Mine d’astuces et conseils)</a:t>
            </a:r>
          </a:p>
        </p:txBody>
      </p:sp>
      <p:pic>
        <p:nvPicPr>
          <p:cNvPr id="272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7826015" y="1211262"/>
            <a:ext cx="14111313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3. La conformité avec la loi</a:t>
            </a:r>
          </a:p>
        </p:txBody>
      </p:sp>
      <p:sp>
        <p:nvSpPr>
          <p:cNvPr id="275" name="Shape 275"/>
          <p:cNvSpPr/>
          <p:nvPr/>
        </p:nvSpPr>
        <p:spPr>
          <a:xfrm>
            <a:off x="4720395" y="4976812"/>
            <a:ext cx="20029535" cy="376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t>Une assistance et une protection juridique couvrant jusqu’à 4.840,00 € TTC</a:t>
            </a:r>
          </a:p>
          <a:p>
            <a:pPr algn="l"/>
            <a:endParaRPr/>
          </a:p>
          <a:p>
            <a:pPr algn="l"/>
            <a:r>
              <a:t>l’accès aux certifications obligatoires à prix coûtant</a:t>
            </a:r>
          </a:p>
          <a:p>
            <a:pPr algn="l"/>
            <a:endParaRPr/>
          </a:p>
          <a:p>
            <a:pPr algn="l"/>
            <a:r>
              <a:t>mise à disposition des documents légaux pour finaliser la vente</a:t>
            </a:r>
          </a:p>
        </p:txBody>
      </p:sp>
      <p:pic>
        <p:nvPicPr>
          <p:cNvPr id="276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9498841" y="1024669"/>
            <a:ext cx="11698252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nos partenaires BELGES</a:t>
            </a:r>
          </a:p>
        </p:txBody>
      </p:sp>
      <p:pic>
        <p:nvPicPr>
          <p:cNvPr id="279" name="51a352c1c6d8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4343" y="2398785"/>
            <a:ext cx="6502401" cy="650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arag_logo_4c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87855" y="2404259"/>
            <a:ext cx="6502401" cy="6491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86993" y="9287416"/>
            <a:ext cx="7277101" cy="240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517118" y="8900066"/>
            <a:ext cx="4314180" cy="4314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Logo 2 langue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9319348" y="1024669"/>
            <a:ext cx="12057237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nos partenaires FRANCE</a:t>
            </a:r>
          </a:p>
        </p:txBody>
      </p:sp>
      <p:pic>
        <p:nvPicPr>
          <p:cNvPr id="28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98702" y="2546517"/>
            <a:ext cx="5949892" cy="5761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4850" y="8713579"/>
            <a:ext cx="10983097" cy="2653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13935" y="3541305"/>
            <a:ext cx="4800601" cy="377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Logo 2 langue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10617843" y="6024119"/>
            <a:ext cx="8018761" cy="1667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lvl="1" indent="0">
              <a:defRPr sz="9900" cap="all"/>
            </a:pP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Le marché</a:t>
            </a:r>
            <a:r>
              <a:rPr dirty="0"/>
              <a:t> </a:t>
            </a:r>
          </a:p>
        </p:txBody>
      </p:sp>
      <p:pic>
        <p:nvPicPr>
          <p:cNvPr id="292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xfrm>
            <a:off x="7327900" y="357187"/>
            <a:ext cx="16217900" cy="3429001"/>
          </a:xfrm>
          <a:prstGeom prst="rect">
            <a:avLst/>
          </a:prstGeom>
          <a:ln w="25400">
            <a:solidFill>
              <a:srgbClr val="808785"/>
            </a:solidFill>
          </a:ln>
        </p:spPr>
        <p:txBody>
          <a:bodyPr/>
          <a:lstStyle/>
          <a:p>
            <a:r>
              <a:t>Concurrence belge</a:t>
            </a:r>
          </a:p>
        </p:txBody>
      </p:sp>
      <p:sp>
        <p:nvSpPr>
          <p:cNvPr id="295" name="Shape 295"/>
          <p:cNvSpPr/>
          <p:nvPr/>
        </p:nvSpPr>
        <p:spPr>
          <a:xfrm>
            <a:off x="11670295" y="6062662"/>
            <a:ext cx="7533110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 cap="all"/>
            </a:lvl1pPr>
          </a:lstStyle>
          <a:p>
            <a:r>
              <a:t>INEXISTANTE</a:t>
            </a:r>
          </a:p>
        </p:txBody>
      </p:sp>
      <p:pic>
        <p:nvPicPr>
          <p:cNvPr id="296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7327900" y="357187"/>
            <a:ext cx="16217900" cy="3429001"/>
          </a:xfrm>
          <a:prstGeom prst="rect">
            <a:avLst/>
          </a:prstGeom>
          <a:ln w="25400">
            <a:solidFill>
              <a:srgbClr val="808785"/>
            </a:solidFill>
          </a:ln>
        </p:spPr>
        <p:txBody>
          <a:bodyPr/>
          <a:lstStyle/>
          <a:p>
            <a:r>
              <a:t>Concurrence française</a:t>
            </a:r>
          </a:p>
        </p:txBody>
      </p:sp>
      <p:sp>
        <p:nvSpPr>
          <p:cNvPr id="299" name="Shape 299"/>
          <p:cNvSpPr>
            <a:spLocks noGrp="1"/>
          </p:cNvSpPr>
          <p:nvPr>
            <p:ph type="body" sz="half" idx="1"/>
          </p:nvPr>
        </p:nvSpPr>
        <p:spPr>
          <a:xfrm>
            <a:off x="7188200" y="3804477"/>
            <a:ext cx="16217900" cy="536293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554990">
              <a:lnSpc>
                <a:spcPct val="100000"/>
              </a:lnSpc>
              <a:spcBef>
                <a:spcPts val="4300"/>
              </a:spcBef>
              <a:buSzTx/>
              <a:buNone/>
              <a:defRPr sz="6080"/>
            </a:pPr>
            <a:r>
              <a:t>Immo-neo</a:t>
            </a:r>
          </a:p>
          <a:p>
            <a:pPr marL="0" indent="0" defTabSz="554990">
              <a:lnSpc>
                <a:spcPct val="100000"/>
              </a:lnSpc>
              <a:spcBef>
                <a:spcPts val="4300"/>
              </a:spcBef>
              <a:buSzTx/>
              <a:buNone/>
              <a:defRPr sz="6080"/>
            </a:pPr>
            <a:r>
              <a:t>Ma petite agence</a:t>
            </a:r>
          </a:p>
          <a:p>
            <a:pPr marL="0" indent="0" defTabSz="554990">
              <a:lnSpc>
                <a:spcPct val="100000"/>
              </a:lnSpc>
              <a:spcBef>
                <a:spcPts val="4300"/>
              </a:spcBef>
              <a:buSzTx/>
              <a:buNone/>
              <a:defRPr sz="6080"/>
            </a:pPr>
            <a:r>
              <a:t>CoachProprio</a:t>
            </a:r>
          </a:p>
          <a:p>
            <a:pPr marL="0" indent="0" defTabSz="554990">
              <a:lnSpc>
                <a:spcPct val="100000"/>
              </a:lnSpc>
              <a:spcBef>
                <a:spcPts val="4300"/>
              </a:spcBef>
              <a:buSzTx/>
              <a:buNone/>
              <a:defRPr sz="6080"/>
            </a:pPr>
            <a:r>
              <a:t>VENDirect’IMMO</a:t>
            </a:r>
          </a:p>
        </p:txBody>
      </p:sp>
      <p:sp>
        <p:nvSpPr>
          <p:cNvPr id="300" name="Shape 300"/>
          <p:cNvSpPr/>
          <p:nvPr/>
        </p:nvSpPr>
        <p:spPr>
          <a:xfrm>
            <a:off x="15490762" y="5265158"/>
            <a:ext cx="8529558" cy="244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5900">
                <a:solidFill>
                  <a:srgbClr val="FF0053"/>
                </a:solidFill>
              </a:defRPr>
            </a:lvl1pPr>
          </a:lstStyle>
          <a:p>
            <a:r>
              <a:t>Régionales</a:t>
            </a:r>
          </a:p>
        </p:txBody>
      </p:sp>
      <p:sp>
        <p:nvSpPr>
          <p:cNvPr id="301" name="Shape 301"/>
          <p:cNvSpPr/>
          <p:nvPr/>
        </p:nvSpPr>
        <p:spPr>
          <a:xfrm flipV="1">
            <a:off x="15297150" y="4265123"/>
            <a:ext cx="0" cy="4441646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71437" tIns="71437" rIns="71437" bIns="71437" anchor="ctr"/>
          <a:lstStyle/>
          <a:p>
            <a:endParaRPr/>
          </a:p>
        </p:txBody>
      </p:sp>
      <p:pic>
        <p:nvPicPr>
          <p:cNvPr id="302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title"/>
          </p:nvPr>
        </p:nvSpPr>
        <p:spPr>
          <a:xfrm>
            <a:off x="7327900" y="357187"/>
            <a:ext cx="16217900" cy="3429001"/>
          </a:xfrm>
          <a:prstGeom prst="rect">
            <a:avLst/>
          </a:prstGeom>
        </p:spPr>
        <p:txBody>
          <a:bodyPr/>
          <a:lstStyle/>
          <a:p>
            <a:r>
              <a:t>Comparatif</a:t>
            </a:r>
          </a:p>
        </p:txBody>
      </p:sp>
      <p:graphicFrame>
        <p:nvGraphicFramePr>
          <p:cNvPr id="305" name="Table 305"/>
          <p:cNvGraphicFramePr/>
          <p:nvPr/>
        </p:nvGraphicFramePr>
        <p:xfrm>
          <a:off x="7188200" y="3382565"/>
          <a:ext cx="16217900" cy="885825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4054475"/>
                <a:gridCol w="4054475"/>
                <a:gridCol w="4054475"/>
                <a:gridCol w="4054475"/>
              </a:tblGrid>
              <a:tr h="2952750">
                <a:tc>
                  <a:txBody>
                    <a:bodyPr/>
                    <a:lstStyle/>
                    <a:p>
                      <a:pPr>
                        <a:defRPr sz="42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5000"/>
                      </a:pPr>
                      <a:r>
                        <a:t>MaPetite</a:t>
                      </a:r>
                    </a:p>
                    <a:p>
                      <a:pPr>
                        <a:defRPr sz="5000"/>
                      </a:pPr>
                      <a:r>
                        <a:rPr u="sng">
                          <a:hlinkClick r:id="rId2"/>
                        </a:rPr>
                        <a:t>agence.com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</a:rPr>
                        <a:t>Immo-neo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F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  <a:r>
                        <a:rPr u="sng">
                          <a:hlinkClick r:id="rId3"/>
                        </a:rPr>
                        <a:t>CoachProprio.fr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942192"/>
                    </a:solidFill>
                  </a:tcPr>
                </a:tc>
              </a:tr>
              <a:tr h="295275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Nbr de services et options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95275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Tarifs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de 499,00€ à 2.499,00€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de 299,00€ à 2.000,00€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2.700,00€ payable de suite
3.000,00€ à l’acte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06" name="Logo 2 langue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50686" y="3856809"/>
            <a:ext cx="6002381" cy="6002382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hape 309"/>
          <p:cNvSpPr>
            <a:spLocks noGrp="1"/>
          </p:cNvSpPr>
          <p:nvPr>
            <p:ph type="title"/>
          </p:nvPr>
        </p:nvSpPr>
        <p:spPr>
          <a:xfrm>
            <a:off x="7327900" y="390408"/>
            <a:ext cx="16217900" cy="3429001"/>
          </a:xfrm>
          <a:prstGeom prst="rect">
            <a:avLst/>
          </a:prstGeom>
        </p:spPr>
        <p:txBody>
          <a:bodyPr/>
          <a:lstStyle>
            <a:lvl1pPr>
              <a:defRPr sz="70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Notre cible</a:t>
            </a:r>
          </a:p>
        </p:txBody>
      </p:sp>
      <p:pic>
        <p:nvPicPr>
          <p:cNvPr id="310" name="Fotolia_76916545_X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4556" y="5060950"/>
            <a:ext cx="5384801" cy="3594100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311"/>
          <p:cNvSpPr/>
          <p:nvPr/>
        </p:nvSpPr>
        <p:spPr>
          <a:xfrm>
            <a:off x="11549749" y="6424612"/>
            <a:ext cx="574775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+</a:t>
            </a:r>
          </a:p>
        </p:txBody>
      </p:sp>
      <p:pic>
        <p:nvPicPr>
          <p:cNvPr id="31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94396" y="4453216"/>
            <a:ext cx="3810001" cy="381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/>
          <p:nvPr/>
        </p:nvSpPr>
        <p:spPr>
          <a:xfrm>
            <a:off x="18694396" y="8632031"/>
            <a:ext cx="3738924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Promoteurs</a:t>
            </a:r>
          </a:p>
          <a:p>
            <a:r>
              <a:t>Constructeurs</a:t>
            </a:r>
          </a:p>
        </p:txBody>
      </p:sp>
      <p:sp>
        <p:nvSpPr>
          <p:cNvPr id="314" name="Shape 314"/>
          <p:cNvSpPr/>
          <p:nvPr/>
        </p:nvSpPr>
        <p:spPr>
          <a:xfrm>
            <a:off x="17805748" y="6424612"/>
            <a:ext cx="574776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+</a:t>
            </a:r>
          </a:p>
        </p:txBody>
      </p:sp>
      <p:pic>
        <p:nvPicPr>
          <p:cNvPr id="315" name="Logo 2 langue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biatc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140965" y="-6493481"/>
            <a:ext cx="9985624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Shape 318"/>
          <p:cNvSpPr>
            <a:spLocks noGrp="1"/>
          </p:cNvSpPr>
          <p:nvPr>
            <p:ph type="title"/>
          </p:nvPr>
        </p:nvSpPr>
        <p:spPr>
          <a:xfrm>
            <a:off x="7329263" y="-672655"/>
            <a:ext cx="16216118" cy="3429001"/>
          </a:xfrm>
          <a:prstGeom prst="rect">
            <a:avLst/>
          </a:prstGeom>
        </p:spPr>
        <p:txBody>
          <a:bodyPr/>
          <a:lstStyle>
            <a:lvl1pPr>
              <a:defRPr sz="70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/>
              <a:t>Marché</a:t>
            </a:r>
          </a:p>
        </p:txBody>
      </p:sp>
      <p:graphicFrame>
        <p:nvGraphicFramePr>
          <p:cNvPr id="319" name="Table 319"/>
          <p:cNvGraphicFramePr/>
          <p:nvPr>
            <p:extLst>
              <p:ext uri="{D42A27DB-BD31-4B8C-83A1-F6EECF244321}">
                <p14:modId xmlns:p14="http://schemas.microsoft.com/office/powerpoint/2010/main" val="1018489197"/>
              </p:ext>
            </p:extLst>
          </p:nvPr>
        </p:nvGraphicFramePr>
        <p:xfrm>
          <a:off x="5441200" y="2192119"/>
          <a:ext cx="18532636" cy="9861677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4633159"/>
                <a:gridCol w="4633159"/>
                <a:gridCol w="4633159"/>
                <a:gridCol w="4633159"/>
              </a:tblGrid>
              <a:tr h="2460879">
                <a:tc>
                  <a:txBody>
                    <a:bodyPr/>
                    <a:lstStyle/>
                    <a:p>
                      <a:pPr>
                        <a:defRPr sz="4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</a:rPr>
                        <a:t>QUEBEC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</a:rPr>
                        <a:t>BELGIQUE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</a:rPr>
                        <a:t>FRANCE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10CDE0"/>
                    </a:solidFill>
                  </a:tcPr>
                </a:tc>
              </a:tr>
              <a:tr h="246087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 dirty="0"/>
                        <a:t>Nbre d’habitants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8.200.000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11.200.000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66.030.000</a:t>
                      </a:r>
                    </a:p>
                  </a:txBody>
                  <a:tcPr marL="50800" marR="50800" marT="50800" marB="50800" anchor="ctr" horzOverflow="overflow"/>
                </a:tc>
              </a:tr>
              <a:tr h="246087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Moyenne transactions/an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71.000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160.000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1.130.000</a:t>
                      </a:r>
                    </a:p>
                  </a:txBody>
                  <a:tcPr marL="50800" marR="50800" marT="50800" marB="50800" anchor="ctr" horzOverflow="overflow"/>
                </a:tc>
              </a:tr>
              <a:tr h="246087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Adhésions/an 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  <a:r>
                        <a:t>Duproprio: 45.000 </a:t>
                      </a:r>
                      <a:r>
                        <a:rPr sz="3000"/>
                        <a:t>(soit + 63% PAD)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  <a:r>
                        <a:rPr dirty="0"/>
                        <a:t>Objectif  à terme VendreDirect : 44.060 </a:t>
                      </a:r>
                      <a:r>
                        <a:rPr sz="3000" dirty="0"/>
                        <a:t>(soit 38% PAD)</a:t>
                      </a:r>
                    </a:p>
                    <a:p>
                      <a:pPr>
                        <a:defRPr sz="42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rPr sz="3000" dirty="0"/>
                        <a:t>62.565.000 €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  <a:r>
                        <a:rPr dirty="0"/>
                        <a:t>Objectif  à terme VendreDirect : 311.160 </a:t>
                      </a:r>
                      <a:r>
                        <a:rPr sz="3000" dirty="0"/>
                        <a:t>(soit 38% PAD)</a:t>
                      </a:r>
                    </a:p>
                    <a:p>
                      <a:pPr>
                        <a:defRPr sz="42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rPr sz="3000" dirty="0"/>
                        <a:t>521.193.000 €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320" name="Shape 320"/>
          <p:cNvSpPr/>
          <p:nvPr/>
        </p:nvSpPr>
        <p:spPr>
          <a:xfrm>
            <a:off x="7183938" y="12244848"/>
            <a:ext cx="16506768" cy="91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r>
              <a:rPr dirty="0"/>
              <a:t>Cible : Particuliers, Constructeurs, </a:t>
            </a:r>
            <a:r>
              <a:rPr b="1" dirty="0"/>
              <a:t>Notaires</a:t>
            </a:r>
          </a:p>
        </p:txBody>
      </p:sp>
      <p:pic>
        <p:nvPicPr>
          <p:cNvPr id="321" name="Logo 2 langu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12441"/>
            <a:ext cx="4725712" cy="491626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5193774" y="1051469"/>
            <a:ext cx="16153260" cy="117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8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Table de capitalisation Actuelle</a:t>
            </a:r>
          </a:p>
        </p:txBody>
      </p:sp>
      <p:graphicFrame>
        <p:nvGraphicFramePr>
          <p:cNvPr id="198" name="Table 198"/>
          <p:cNvGraphicFramePr/>
          <p:nvPr>
            <p:extLst>
              <p:ext uri="{D42A27DB-BD31-4B8C-83A1-F6EECF244321}">
                <p14:modId xmlns:p14="http://schemas.microsoft.com/office/powerpoint/2010/main" val="3066186432"/>
              </p:ext>
            </p:extLst>
          </p:nvPr>
        </p:nvGraphicFramePr>
        <p:xfrm>
          <a:off x="7379790" y="2995266"/>
          <a:ext cx="13598539" cy="925924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034570"/>
                <a:gridCol w="2163334"/>
                <a:gridCol w="2586049"/>
                <a:gridCol w="3227656"/>
                <a:gridCol w="1586930"/>
              </a:tblGrid>
              <a:tr h="124451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Données capital initial et sortie (hypothèse non contractuelle)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 dirty="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Nb d’actions à ce jour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 dirty="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 dirty="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Post Money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 dirty="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</a:p>
                  </a:txBody>
                  <a:tcPr marL="0" marR="0" marT="0" marB="0" anchor="ctr" horzOverflow="overflow"/>
                </a:tc>
              </a:tr>
              <a:tr h="7286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Capital initial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9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9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 converties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900"/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7286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Christophe BASTIEN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265492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BA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67,43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919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265492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919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57,80</a:t>
                      </a:r>
                    </a:p>
                  </a:txBody>
                  <a:tcPr marL="0" marR="0" marT="0" marB="0" anchor="ctr" horzOverflow="overflow"/>
                </a:tc>
              </a:tr>
              <a:tr h="7286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Julie CLAERHOUT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6679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BA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1,70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919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6679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919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1,45</a:t>
                      </a:r>
                    </a:p>
                  </a:txBody>
                  <a:tcPr marL="0" marR="0" marT="0" marB="0" anchor="ctr" horzOverflow="overflow"/>
                </a:tc>
              </a:tr>
              <a:tr h="7286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Lacen SADOUNE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50097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BA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12,72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919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50097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919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10,91</a:t>
                      </a:r>
                    </a:p>
                  </a:txBody>
                  <a:tcPr marL="0" marR="0" marT="0" marB="0" anchor="ctr" horzOverflow="overflow"/>
                </a:tc>
              </a:tr>
              <a:tr h="7286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Christophe VERSCHUEREN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5010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BA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1,27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919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5010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919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1,09</a:t>
                      </a:r>
                    </a:p>
                  </a:txBody>
                  <a:tcPr marL="0" marR="0" marT="0" marB="0" anchor="ctr" horzOverflow="overflow"/>
                </a:tc>
              </a:tr>
              <a:tr h="7286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Bertrand et Thierry LETARTRE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43800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BA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11,12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919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43800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919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9,54</a:t>
                      </a:r>
                    </a:p>
                  </a:txBody>
                  <a:tcPr marL="0" marR="0" marT="0" marB="0" anchor="ctr" horzOverflow="overflow"/>
                </a:tc>
              </a:tr>
              <a:tr h="7286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Jean-Hugues LOYEZ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13048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BA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3,31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919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55024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919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11,97</a:t>
                      </a:r>
                    </a:p>
                  </a:txBody>
                  <a:tcPr marL="0" marR="0" marT="0" marB="0" anchor="ctr" horzOverflow="overflow"/>
                </a:tc>
              </a:tr>
              <a:tr h="7286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Christel MESSIO / Philippe MAURIN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5452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BA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1,38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919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15946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919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3,47</a:t>
                      </a:r>
                    </a:p>
                  </a:txBody>
                  <a:tcPr marL="0" marR="0" marT="0" marB="0" anchor="ctr" horzOverflow="overflow"/>
                </a:tc>
              </a:tr>
              <a:tr h="7286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Christian WATRY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1434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BA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0,36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919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9304,5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919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2,03</a:t>
                      </a:r>
                    </a:p>
                  </a:txBody>
                  <a:tcPr marL="0" marR="0" marT="0" marB="0" anchor="ctr" horzOverflow="overflow"/>
                </a:tc>
              </a:tr>
              <a:tr h="7286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Michel Pierre-VERSPIEREN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2726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BA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0,69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919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7973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919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1,74</a:t>
                      </a:r>
                    </a:p>
                  </a:txBody>
                  <a:tcPr marL="0" marR="0" marT="0" marB="0" anchor="ctr" horzOverflow="overflow"/>
                </a:tc>
              </a:tr>
              <a:tr h="7286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actionnaires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5A5F5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393738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9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00919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459325,50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 dirty="0">
                          <a:solidFill>
                            <a:srgbClr val="00919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100 %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/>
        </p:nvSpPr>
        <p:spPr>
          <a:xfrm>
            <a:off x="8473555" y="1032419"/>
            <a:ext cx="12517798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indent="0">
              <a:defRPr sz="7000" cap="all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UNE VÉRITABLE MINE D’OR !</a:t>
            </a:r>
            <a:r>
              <a:t> </a:t>
            </a:r>
          </a:p>
        </p:txBody>
      </p:sp>
      <p:sp>
        <p:nvSpPr>
          <p:cNvPr id="324" name="Shape 324"/>
          <p:cNvSpPr/>
          <p:nvPr/>
        </p:nvSpPr>
        <p:spPr>
          <a:xfrm>
            <a:off x="8706006" y="3211142"/>
            <a:ext cx="12052896" cy="227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indent="0"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avec une organisation</a:t>
            </a:r>
          </a:p>
          <a:p>
            <a:pPr lvl="1" indent="0"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à toute épreuve </a:t>
            </a:r>
          </a:p>
        </p:txBody>
      </p:sp>
      <p:pic>
        <p:nvPicPr>
          <p:cNvPr id="325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Capture d’écran 2017-06-28 à 16.51.08.png"/>
          <p:cNvPicPr>
            <a:picLocks noChangeAspect="1"/>
          </p:cNvPicPr>
          <p:nvPr/>
        </p:nvPicPr>
        <p:blipFill>
          <a:blip r:embed="rId2">
            <a:extLst/>
          </a:blip>
          <a:srcRect l="11108" t="8804" r="11108" b="28736"/>
          <a:stretch>
            <a:fillRect/>
          </a:stretch>
        </p:blipFill>
        <p:spPr>
          <a:xfrm>
            <a:off x="6308777" y="3083296"/>
            <a:ext cx="17069992" cy="8566846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hape 328"/>
          <p:cNvSpPr/>
          <p:nvPr/>
        </p:nvSpPr>
        <p:spPr>
          <a:xfrm>
            <a:off x="10488516" y="12308692"/>
            <a:ext cx="9253811" cy="66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 u="sng">
                <a:solidFill>
                  <a:srgbClr val="0433FF"/>
                </a:solidFill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https://www.vendredirect.com/fr/#home-calculator</a:t>
            </a:r>
          </a:p>
        </p:txBody>
      </p:sp>
      <p:sp>
        <p:nvSpPr>
          <p:cNvPr id="329" name="Shape 329"/>
          <p:cNvSpPr/>
          <p:nvPr/>
        </p:nvSpPr>
        <p:spPr>
          <a:xfrm>
            <a:off x="7817851" y="1688417"/>
            <a:ext cx="14051844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Combien puis-je économiser?</a:t>
            </a:r>
          </a:p>
        </p:txBody>
      </p:sp>
      <p:sp>
        <p:nvSpPr>
          <p:cNvPr id="330" name="Shape 330"/>
          <p:cNvSpPr/>
          <p:nvPr/>
        </p:nvSpPr>
        <p:spPr>
          <a:xfrm>
            <a:off x="9443705" y="487921"/>
            <a:ext cx="10800136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Notre sauce secrète?</a:t>
            </a:r>
          </a:p>
        </p:txBody>
      </p:sp>
      <p:pic>
        <p:nvPicPr>
          <p:cNvPr id="331" name="Logo 2 langue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9040840" y="6030912"/>
            <a:ext cx="10684546" cy="165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indent="0">
              <a:defRPr sz="10000" cap="all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les tendances</a:t>
            </a:r>
            <a:r>
              <a:t> </a:t>
            </a:r>
          </a:p>
        </p:txBody>
      </p:sp>
      <p:pic>
        <p:nvPicPr>
          <p:cNvPr id="334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/>
          </p:cNvSpPr>
          <p:nvPr>
            <p:ph type="body" idx="1"/>
          </p:nvPr>
        </p:nvSpPr>
        <p:spPr>
          <a:xfrm>
            <a:off x="7183608" y="2930429"/>
            <a:ext cx="16221076" cy="97155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Le prix obtenu dépend en partie de celui qui en assure la vente</a:t>
            </a:r>
            <a:r>
              <a:t> (Source Test-Achat)</a:t>
            </a:r>
          </a:p>
          <a:p>
            <a:pPr marL="0" indent="0">
              <a:lnSpc>
                <a:spcPct val="100000"/>
              </a:lnSpc>
              <a:buSzTx/>
              <a:buNone/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Le taux de négociation moyen est totalement dépendant de l’intermédiaire</a:t>
            </a:r>
          </a:p>
          <a:p>
            <a:pPr marL="0" indent="0">
              <a:lnSpc>
                <a:spcPct val="100000"/>
              </a:lnSpc>
              <a:buSzTx/>
              <a:buNone/>
              <a:defRPr sz="6000"/>
            </a:pPr>
            <a:r>
              <a:t>Par l’intermédiaire d’un Particulier =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- 4%</a:t>
            </a:r>
          </a:p>
          <a:p>
            <a:pPr marL="0" indent="0">
              <a:lnSpc>
                <a:spcPct val="100000"/>
              </a:lnSpc>
              <a:buSzTx/>
              <a:buNone/>
              <a:defRPr sz="6000"/>
            </a:pPr>
            <a:r>
              <a:t>Par l’intermédiaire d’un notaire =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-5,7%</a:t>
            </a:r>
          </a:p>
          <a:p>
            <a:pPr marL="0" indent="0">
              <a:lnSpc>
                <a:spcPct val="100000"/>
              </a:lnSpc>
              <a:buSzTx/>
              <a:buNone/>
              <a:defRPr sz="6000"/>
            </a:pPr>
            <a:r>
              <a:t>Par l’intermédiaire d’une agence immobilière=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-7,7 %</a:t>
            </a:r>
          </a:p>
        </p:txBody>
      </p:sp>
      <p:sp>
        <p:nvSpPr>
          <p:cNvPr id="337" name="Shape 337"/>
          <p:cNvSpPr/>
          <p:nvPr/>
        </p:nvSpPr>
        <p:spPr>
          <a:xfrm>
            <a:off x="12382521" y="1072341"/>
            <a:ext cx="5823249" cy="1476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8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trends 1 </a:t>
            </a:r>
          </a:p>
        </p:txBody>
      </p:sp>
      <p:pic>
        <p:nvPicPr>
          <p:cNvPr id="338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/>
          </p:cNvSpPr>
          <p:nvPr>
            <p:ph type="body" idx="1"/>
          </p:nvPr>
        </p:nvSpPr>
        <p:spPr>
          <a:xfrm>
            <a:off x="7183608" y="2930429"/>
            <a:ext cx="16221076" cy="9715501"/>
          </a:xfrm>
          <a:prstGeom prst="rect">
            <a:avLst/>
          </a:prstGeom>
        </p:spPr>
        <p:txBody>
          <a:bodyPr/>
          <a:lstStyle/>
          <a:p>
            <a:pPr marL="0" indent="0" defTabSz="578358">
              <a:lnSpc>
                <a:spcPct val="100000"/>
              </a:lnSpc>
              <a:spcBef>
                <a:spcPts val="4500"/>
              </a:spcBef>
              <a:buSzTx/>
              <a:buNone/>
              <a:defRPr sz="6336"/>
            </a:pPr>
            <a:r>
              <a:t>Depuis ces 10 dernières années, environ 50% des ventes sont réalisées par les notaires et particuliers</a:t>
            </a:r>
          </a:p>
          <a:p>
            <a:pPr marL="0" indent="0" defTabSz="578358">
              <a:lnSpc>
                <a:spcPct val="100000"/>
              </a:lnSpc>
              <a:spcBef>
                <a:spcPts val="4500"/>
              </a:spcBef>
              <a:buSzTx/>
              <a:buNone/>
              <a:defRPr sz="6336"/>
            </a:pPr>
            <a:r>
              <a:t>Par l’intermédiaire d’un particulier ou d’un notaire: 3 mois</a:t>
            </a:r>
          </a:p>
          <a:p>
            <a:pPr marL="0" indent="0" defTabSz="578358">
              <a:lnSpc>
                <a:spcPct val="100000"/>
              </a:lnSpc>
              <a:spcBef>
                <a:spcPts val="4500"/>
              </a:spcBef>
              <a:buSzTx/>
              <a:buNone/>
              <a:defRPr sz="6336"/>
            </a:pPr>
            <a:r>
              <a:t>Par l’intermédiaire d’une agence immobilière: 4 mois</a:t>
            </a:r>
          </a:p>
          <a:p>
            <a:pPr marL="0" indent="0" defTabSz="578358">
              <a:lnSpc>
                <a:spcPct val="100000"/>
              </a:lnSpc>
              <a:spcBef>
                <a:spcPts val="4500"/>
              </a:spcBef>
              <a:buSzTx/>
              <a:buNone/>
              <a:defRPr sz="633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Sur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VendreDirect.com</a:t>
            </a:r>
            <a:r>
              <a:t>: 34 jours et 50% des annonceurs ont vendu en moins de 15 jours</a:t>
            </a:r>
          </a:p>
        </p:txBody>
      </p:sp>
      <p:sp>
        <p:nvSpPr>
          <p:cNvPr id="341" name="Shape 341"/>
          <p:cNvSpPr/>
          <p:nvPr/>
        </p:nvSpPr>
        <p:spPr>
          <a:xfrm>
            <a:off x="12382521" y="1072341"/>
            <a:ext cx="5823249" cy="1476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8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trends 2 </a:t>
            </a:r>
          </a:p>
        </p:txBody>
      </p:sp>
      <p:pic>
        <p:nvPicPr>
          <p:cNvPr id="342" name="Logo 2 langu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10584837" y="6030912"/>
            <a:ext cx="8295234" cy="165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indent="0">
              <a:defRPr sz="10000" cap="all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nos offres</a:t>
            </a:r>
            <a:r>
              <a:t> </a:t>
            </a:r>
          </a:p>
        </p:txBody>
      </p:sp>
      <p:pic>
        <p:nvPicPr>
          <p:cNvPr id="345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/>
          </p:cNvSpPr>
          <p:nvPr>
            <p:ph type="title"/>
          </p:nvPr>
        </p:nvSpPr>
        <p:spPr>
          <a:xfrm>
            <a:off x="5206305" y="399256"/>
            <a:ext cx="20523895" cy="2989212"/>
          </a:xfrm>
          <a:prstGeom prst="rect">
            <a:avLst/>
          </a:prstGeom>
        </p:spPr>
        <p:txBody>
          <a:bodyPr/>
          <a:lstStyle/>
          <a:p>
            <a:pPr>
              <a:defRPr sz="6300"/>
            </a:pPr>
            <a:r>
              <a:t>Nos Offres </a:t>
            </a:r>
          </a:p>
          <a:p>
            <a:r>
              <a:rPr sz="6300"/>
              <a:t>« Résidentielles particuliers </a:t>
            </a:r>
            <a:r>
              <a:rPr sz="6300">
                <a:latin typeface="Gill Sans SemiBold"/>
                <a:ea typeface="Gill Sans SemiBold"/>
                <a:cs typeface="Gill Sans SemiBold"/>
                <a:sym typeface="Gill Sans SemiBold"/>
              </a:rPr>
              <a:t>Belgique</a:t>
            </a:r>
            <a:r>
              <a:t> »</a:t>
            </a:r>
          </a:p>
        </p:txBody>
      </p:sp>
      <p:graphicFrame>
        <p:nvGraphicFramePr>
          <p:cNvPr id="348" name="Table 348"/>
          <p:cNvGraphicFramePr/>
          <p:nvPr/>
        </p:nvGraphicFramePr>
        <p:xfrm>
          <a:off x="7188200" y="3382565"/>
          <a:ext cx="16217900" cy="8858248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4054475"/>
                <a:gridCol w="4054475"/>
                <a:gridCol w="4054475"/>
                <a:gridCol w="4054475"/>
              </a:tblGrid>
              <a:tr h="2214562">
                <a:tc>
                  <a:txBody>
                    <a:bodyPr/>
                    <a:lstStyle/>
                    <a:p>
                      <a:pPr>
                        <a:defRPr sz="42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Easy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</a:rPr>
                        <a:t>Fidelity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</a:rPr>
                        <a:t>Serenity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</a:tr>
              <a:tr h="221456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Nbre de services et options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30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35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21456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Tarifs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958,00€</a:t>
                      </a:r>
                      <a:endParaRPr sz="3000"/>
                    </a:p>
                    <a:p>
                      <a:pPr>
                        <a:defRPr sz="6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rPr sz="3000"/>
                        <a:t>+taxes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1.458,00€ </a:t>
                      </a:r>
                    </a:p>
                    <a:p>
                      <a:pPr>
                        <a:defRPr sz="6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rPr sz="3000"/>
                        <a:t>+taxes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1.758,00€ </a:t>
                      </a:r>
                    </a:p>
                    <a:p>
                      <a:pPr>
                        <a:defRPr sz="3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+taxes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21456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Tarifs TTC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1.159,18 TTC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1.764,18 TTC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2.127,18 TTC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49" name="GARANTIE VENDREDIRECT_F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03809" y="4665822"/>
            <a:ext cx="38100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Logo 2 langu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/>
          </p:cNvSpPr>
          <p:nvPr>
            <p:ph type="title"/>
          </p:nvPr>
        </p:nvSpPr>
        <p:spPr>
          <a:xfrm>
            <a:off x="7512149" y="357187"/>
            <a:ext cx="16033651" cy="2857501"/>
          </a:xfrm>
          <a:prstGeom prst="rect">
            <a:avLst/>
          </a:prstGeom>
        </p:spPr>
        <p:txBody>
          <a:bodyPr/>
          <a:lstStyle/>
          <a:p>
            <a:pPr defTabSz="379729">
              <a:defRPr sz="6500"/>
            </a:pPr>
            <a:r>
              <a:t>Nos Offres </a:t>
            </a:r>
          </a:p>
          <a:p>
            <a:pPr defTabSz="379729">
              <a:defRPr sz="6500"/>
            </a:pPr>
            <a:r>
              <a:t>« Résidentielles particuliers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FRANCE</a:t>
            </a:r>
            <a:r>
              <a:t> »</a:t>
            </a:r>
          </a:p>
        </p:txBody>
      </p:sp>
      <p:graphicFrame>
        <p:nvGraphicFramePr>
          <p:cNvPr id="353" name="Table 353"/>
          <p:cNvGraphicFramePr/>
          <p:nvPr/>
        </p:nvGraphicFramePr>
        <p:xfrm>
          <a:off x="7188200" y="3382565"/>
          <a:ext cx="16217900" cy="8858248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4054475"/>
                <a:gridCol w="4054475"/>
                <a:gridCol w="4054475"/>
                <a:gridCol w="4054475"/>
              </a:tblGrid>
              <a:tr h="2214562">
                <a:tc>
                  <a:txBody>
                    <a:bodyPr/>
                    <a:lstStyle/>
                    <a:p>
                      <a:pPr>
                        <a:defRPr sz="42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Easy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</a:rPr>
                        <a:t>Fidelity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</a:rPr>
                        <a:t>Serenity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</a:tr>
              <a:tr h="221456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Nbre de services et options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29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34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36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21456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Tarifs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1.241,66€</a:t>
                      </a:r>
                      <a:endParaRPr sz="3000"/>
                    </a:p>
                    <a:p>
                      <a:pPr>
                        <a:defRPr sz="6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rPr sz="3000"/>
                        <a:t>+taxes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1.741,66€ </a:t>
                      </a:r>
                    </a:p>
                    <a:p>
                      <a:pPr>
                        <a:defRPr sz="6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rPr sz="3000"/>
                        <a:t>+taxes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2.040,83€ </a:t>
                      </a:r>
                    </a:p>
                    <a:p>
                      <a:pPr>
                        <a:defRPr sz="3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+taxes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21456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Tarifs TTC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1.490,00€</a:t>
                      </a:r>
                      <a:endParaRPr sz="3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2.090,00€</a:t>
                      </a:r>
                      <a:endParaRPr sz="3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2.390,00€</a:t>
                      </a:r>
                      <a:endParaRPr sz="3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54" name="GARANTIE VENDREDIRECT_F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03809" y="4665822"/>
            <a:ext cx="38100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Logo 2 langu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/>
          </p:cNvSpPr>
          <p:nvPr>
            <p:ph type="title"/>
          </p:nvPr>
        </p:nvSpPr>
        <p:spPr>
          <a:xfrm>
            <a:off x="6783283" y="357187"/>
            <a:ext cx="16762517" cy="34290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38150">
              <a:defRPr sz="7500"/>
            </a:pPr>
            <a:r>
              <a:t>Nos Offres </a:t>
            </a:r>
          </a:p>
          <a:p>
            <a:pPr defTabSz="438150">
              <a:defRPr sz="7500"/>
            </a:pPr>
            <a:r>
              <a:t>« terrains particuliers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Belgique</a:t>
            </a:r>
            <a:r>
              <a:t> »</a:t>
            </a:r>
          </a:p>
        </p:txBody>
      </p:sp>
      <p:graphicFrame>
        <p:nvGraphicFramePr>
          <p:cNvPr id="358" name="Table 358"/>
          <p:cNvGraphicFramePr/>
          <p:nvPr/>
        </p:nvGraphicFramePr>
        <p:xfrm>
          <a:off x="7188200" y="3382565"/>
          <a:ext cx="16217898" cy="885825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5405966"/>
                <a:gridCol w="5405966"/>
                <a:gridCol w="5405966"/>
              </a:tblGrid>
              <a:tr h="2952750">
                <a:tc>
                  <a:txBody>
                    <a:bodyPr/>
                    <a:lstStyle/>
                    <a:p>
                      <a:pPr>
                        <a:defRPr sz="42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Easy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Fidelity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</a:tr>
              <a:tr h="295275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Nbre de services et options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25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95275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Tarifs TTC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endParaRPr/>
                    </a:p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499,00€</a:t>
                      </a:r>
                    </a:p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+ taxes</a:t>
                      </a:r>
                      <a:endParaRPr sz="3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  </a:t>
                      </a:r>
                    </a:p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1.299,00€</a:t>
                      </a:r>
                    </a:p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+ taxes 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59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/>
          </p:cNvSpPr>
          <p:nvPr>
            <p:ph type="title"/>
          </p:nvPr>
        </p:nvSpPr>
        <p:spPr>
          <a:xfrm>
            <a:off x="6783283" y="357187"/>
            <a:ext cx="16762517" cy="3429001"/>
          </a:xfrm>
          <a:prstGeom prst="rect">
            <a:avLst/>
          </a:prstGeom>
        </p:spPr>
        <p:txBody>
          <a:bodyPr/>
          <a:lstStyle/>
          <a:p>
            <a:pPr defTabSz="461518">
              <a:defRPr sz="7900"/>
            </a:pPr>
            <a:r>
              <a:t>Nos Offres </a:t>
            </a:r>
          </a:p>
          <a:p>
            <a:pPr defTabSz="461518">
              <a:defRPr sz="7900"/>
            </a:pPr>
            <a:r>
              <a:t>« terrains particuliers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france</a:t>
            </a:r>
            <a:r>
              <a:t> »</a:t>
            </a:r>
          </a:p>
        </p:txBody>
      </p:sp>
      <p:graphicFrame>
        <p:nvGraphicFramePr>
          <p:cNvPr id="362" name="Table 362"/>
          <p:cNvGraphicFramePr/>
          <p:nvPr/>
        </p:nvGraphicFramePr>
        <p:xfrm>
          <a:off x="7188200" y="3382565"/>
          <a:ext cx="16217898" cy="885825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5405966"/>
                <a:gridCol w="5405966"/>
                <a:gridCol w="5405966"/>
              </a:tblGrid>
              <a:tr h="2952750">
                <a:tc>
                  <a:txBody>
                    <a:bodyPr/>
                    <a:lstStyle/>
                    <a:p>
                      <a:pPr>
                        <a:defRPr sz="42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Easy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Fidelity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</a:tr>
              <a:tr h="295275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Nbre de services et options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95275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Tarifs TTC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999,00€ TTC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1.399,00€ TTC 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63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9665412" y="6016424"/>
            <a:ext cx="9481722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10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/>
              <a:t>Le problème </a:t>
            </a:r>
          </a:p>
        </p:txBody>
      </p:sp>
      <p:pic>
        <p:nvPicPr>
          <p:cNvPr id="201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xfrm>
            <a:off x="7327900" y="357187"/>
            <a:ext cx="16217900" cy="34290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31622">
              <a:defRPr sz="9100"/>
            </a:pPr>
            <a:r>
              <a:t>Nos Offres </a:t>
            </a:r>
          </a:p>
          <a:p>
            <a:pPr defTabSz="531622">
              <a:defRPr sz="9100"/>
            </a:pPr>
            <a:r>
              <a:t>« CommercialES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belgique</a:t>
            </a:r>
            <a:r>
              <a:t> »</a:t>
            </a:r>
          </a:p>
        </p:txBody>
      </p:sp>
      <p:graphicFrame>
        <p:nvGraphicFramePr>
          <p:cNvPr id="366" name="Table 366"/>
          <p:cNvGraphicFramePr/>
          <p:nvPr/>
        </p:nvGraphicFramePr>
        <p:xfrm>
          <a:off x="7188200" y="3382565"/>
          <a:ext cx="16217898" cy="885825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5405966"/>
                <a:gridCol w="5405966"/>
                <a:gridCol w="5405966"/>
              </a:tblGrid>
              <a:tr h="2952750">
                <a:tc>
                  <a:txBody>
                    <a:bodyPr/>
                    <a:lstStyle/>
                    <a:p>
                      <a:pPr>
                        <a:defRPr sz="42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Easy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Fidelity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</a:tr>
              <a:tr h="295275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Nbre de services et options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27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33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95275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Tarifs TTC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endParaRPr/>
                    </a:p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958,00€</a:t>
                      </a:r>
                    </a:p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+ taxes</a:t>
                      </a:r>
                      <a:endParaRPr sz="3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endParaRPr/>
                    </a:p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1.458,00€</a:t>
                      </a:r>
                    </a:p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+ taxes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67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/>
          </p:cNvSpPr>
          <p:nvPr>
            <p:ph type="title"/>
          </p:nvPr>
        </p:nvSpPr>
        <p:spPr>
          <a:xfrm>
            <a:off x="7327900" y="357187"/>
            <a:ext cx="16217900" cy="3429001"/>
          </a:xfrm>
          <a:prstGeom prst="rect">
            <a:avLst/>
          </a:prstGeom>
        </p:spPr>
        <p:txBody>
          <a:bodyPr/>
          <a:lstStyle/>
          <a:p>
            <a:pPr defTabSz="566674">
              <a:defRPr sz="9700"/>
            </a:pPr>
            <a:r>
              <a:t>Nos Offres </a:t>
            </a:r>
          </a:p>
          <a:p>
            <a:pPr defTabSz="566674">
              <a:defRPr sz="9700"/>
            </a:pPr>
            <a:r>
              <a:t>« CommercialES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france</a:t>
            </a:r>
            <a:r>
              <a:t> »</a:t>
            </a:r>
          </a:p>
        </p:txBody>
      </p:sp>
      <p:graphicFrame>
        <p:nvGraphicFramePr>
          <p:cNvPr id="370" name="Table 370"/>
          <p:cNvGraphicFramePr/>
          <p:nvPr/>
        </p:nvGraphicFramePr>
        <p:xfrm>
          <a:off x="7188200" y="3382565"/>
          <a:ext cx="16217898" cy="885825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5405966"/>
                <a:gridCol w="5405966"/>
                <a:gridCol w="5405966"/>
              </a:tblGrid>
              <a:tr h="2952750">
                <a:tc>
                  <a:txBody>
                    <a:bodyPr/>
                    <a:lstStyle/>
                    <a:p>
                      <a:pPr>
                        <a:defRPr sz="42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Easy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Fidelity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</a:tr>
              <a:tr h="295275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Nbre de services et options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26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32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95275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Tarifs TTC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1.790,00€ TTC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2.450,00€ TTC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71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/>
          </p:cNvSpPr>
          <p:nvPr>
            <p:ph type="title"/>
          </p:nvPr>
        </p:nvSpPr>
        <p:spPr>
          <a:xfrm>
            <a:off x="6653212" y="191083"/>
            <a:ext cx="17287876" cy="3429001"/>
          </a:xfrm>
          <a:prstGeom prst="rect">
            <a:avLst/>
          </a:prstGeom>
        </p:spPr>
        <p:txBody>
          <a:bodyPr/>
          <a:lstStyle/>
          <a:p>
            <a:pPr defTabSz="525779">
              <a:defRPr sz="9000"/>
            </a:pPr>
            <a:r>
              <a:t>Nos offres </a:t>
            </a:r>
          </a:p>
          <a:p>
            <a:pPr defTabSz="525779">
              <a:defRPr sz="9000"/>
            </a:pPr>
            <a:r>
              <a:t>« constructeurs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belgique</a:t>
            </a:r>
            <a:r>
              <a:t> »</a:t>
            </a:r>
          </a:p>
        </p:txBody>
      </p:sp>
      <p:graphicFrame>
        <p:nvGraphicFramePr>
          <p:cNvPr id="374" name="Table 374"/>
          <p:cNvGraphicFramePr/>
          <p:nvPr/>
        </p:nvGraphicFramePr>
        <p:xfrm>
          <a:off x="7188200" y="3382565"/>
          <a:ext cx="16217898" cy="885825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5405966"/>
                <a:gridCol w="5405966"/>
                <a:gridCol w="5405966"/>
              </a:tblGrid>
              <a:tr h="2952750">
                <a:tc>
                  <a:txBody>
                    <a:bodyPr/>
                    <a:lstStyle/>
                    <a:p>
                      <a:pPr>
                        <a:defRPr sz="42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Easy
(A construire)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Fidelity
(Construit)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</a:tr>
              <a:tr h="295275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Nbre de services et options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31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30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95275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Tarifs TTC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endParaRPr/>
                    </a:p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2.198,00€</a:t>
                      </a:r>
                    </a:p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+ taxes</a:t>
                      </a:r>
                      <a:endParaRPr sz="3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endParaRPr/>
                    </a:p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1.748,00€</a:t>
                      </a:r>
                    </a:p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+ taxes 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75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/>
          </p:cNvSpPr>
          <p:nvPr>
            <p:ph type="title"/>
          </p:nvPr>
        </p:nvSpPr>
        <p:spPr>
          <a:xfrm>
            <a:off x="6653212" y="191083"/>
            <a:ext cx="17287876" cy="3429001"/>
          </a:xfrm>
          <a:prstGeom prst="rect">
            <a:avLst/>
          </a:prstGeom>
        </p:spPr>
        <p:txBody>
          <a:bodyPr/>
          <a:lstStyle/>
          <a:p>
            <a:pPr defTabSz="566674">
              <a:defRPr sz="9700"/>
            </a:pPr>
            <a:r>
              <a:t>Nos offres « constructeurs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france</a:t>
            </a:r>
            <a:r>
              <a:t> »</a:t>
            </a:r>
          </a:p>
        </p:txBody>
      </p:sp>
      <p:graphicFrame>
        <p:nvGraphicFramePr>
          <p:cNvPr id="378" name="Table 378"/>
          <p:cNvGraphicFramePr/>
          <p:nvPr/>
        </p:nvGraphicFramePr>
        <p:xfrm>
          <a:off x="7188200" y="3382565"/>
          <a:ext cx="16217898" cy="885825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5405966"/>
                <a:gridCol w="5405966"/>
                <a:gridCol w="5405966"/>
              </a:tblGrid>
              <a:tr h="2952750">
                <a:tc>
                  <a:txBody>
                    <a:bodyPr/>
                    <a:lstStyle/>
                    <a:p>
                      <a:pPr>
                        <a:defRPr sz="42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Easy 
(A construire)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Fidelity 
(Construit)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</a:tr>
              <a:tr h="295275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Nbre de services et options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31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29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95275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Tarifs TTC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2.198,00 €
+ tva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1.748,00€
+ tva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79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/>
          </p:cNvSpPr>
          <p:nvPr>
            <p:ph type="title"/>
          </p:nvPr>
        </p:nvSpPr>
        <p:spPr>
          <a:xfrm>
            <a:off x="6653212" y="191083"/>
            <a:ext cx="17287876" cy="3429001"/>
          </a:xfrm>
          <a:prstGeom prst="rect">
            <a:avLst/>
          </a:prstGeom>
        </p:spPr>
        <p:txBody>
          <a:bodyPr/>
          <a:lstStyle/>
          <a:p>
            <a:r>
              <a:t>Nos offres </a:t>
            </a:r>
          </a:p>
          <a:p>
            <a:r>
              <a:t>« garage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belgique</a:t>
            </a:r>
            <a:r>
              <a:t> »</a:t>
            </a:r>
          </a:p>
        </p:txBody>
      </p:sp>
      <p:graphicFrame>
        <p:nvGraphicFramePr>
          <p:cNvPr id="382" name="Table 382"/>
          <p:cNvGraphicFramePr/>
          <p:nvPr/>
        </p:nvGraphicFramePr>
        <p:xfrm>
          <a:off x="7188200" y="3382565"/>
          <a:ext cx="16217898" cy="885825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5405966"/>
                <a:gridCol w="5405966"/>
                <a:gridCol w="5405966"/>
              </a:tblGrid>
              <a:tr h="2952750">
                <a:tc>
                  <a:txBody>
                    <a:bodyPr/>
                    <a:lstStyle/>
                    <a:p>
                      <a:pPr>
                        <a:defRPr sz="42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Easy
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Fidelity
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</a:tr>
              <a:tr h="295275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Nbre de services et options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95275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Tarifs TTC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endParaRPr/>
                    </a:p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499,00€</a:t>
                      </a:r>
                    </a:p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+ taxes</a:t>
                      </a:r>
                      <a:endParaRPr sz="3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endParaRPr/>
                    </a:p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739,00€</a:t>
                      </a:r>
                    </a:p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t>+ taxes 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83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/>
          </p:cNvSpPr>
          <p:nvPr>
            <p:ph type="title"/>
          </p:nvPr>
        </p:nvSpPr>
        <p:spPr>
          <a:xfrm>
            <a:off x="6653212" y="191083"/>
            <a:ext cx="17287876" cy="3429001"/>
          </a:xfrm>
          <a:prstGeom prst="rect">
            <a:avLst/>
          </a:prstGeom>
        </p:spPr>
        <p:txBody>
          <a:bodyPr/>
          <a:lstStyle/>
          <a:p>
            <a:r>
              <a:t>Nos offres </a:t>
            </a:r>
          </a:p>
          <a:p>
            <a:r>
              <a:t>« garage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france</a:t>
            </a:r>
            <a:r>
              <a:t> »</a:t>
            </a:r>
          </a:p>
        </p:txBody>
      </p:sp>
      <p:graphicFrame>
        <p:nvGraphicFramePr>
          <p:cNvPr id="386" name="Table 386"/>
          <p:cNvGraphicFramePr/>
          <p:nvPr>
            <p:extLst>
              <p:ext uri="{D42A27DB-BD31-4B8C-83A1-F6EECF244321}">
                <p14:modId xmlns:p14="http://schemas.microsoft.com/office/powerpoint/2010/main" val="4153047567"/>
              </p:ext>
            </p:extLst>
          </p:nvPr>
        </p:nvGraphicFramePr>
        <p:xfrm>
          <a:off x="7188200" y="3382565"/>
          <a:ext cx="16217898" cy="885825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5405966"/>
                <a:gridCol w="5405966"/>
                <a:gridCol w="5405966"/>
              </a:tblGrid>
              <a:tr h="2952750">
                <a:tc>
                  <a:txBody>
                    <a:bodyPr/>
                    <a:lstStyle/>
                    <a:p>
                      <a:pPr>
                        <a:defRPr sz="42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Easy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Fidelity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</a:tr>
              <a:tr h="295275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Nbre de services et options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95275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Tarifs TTC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5E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999,00€ TTC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5000"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defRPr>
                      </a:pPr>
                      <a:r>
                        <a:rPr dirty="0" smtClean="0"/>
                        <a:t>1.399,00</a:t>
                      </a:r>
                      <a:r>
                        <a:rPr dirty="0"/>
                        <a:t>€ TTC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87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/>
        </p:nvSpPr>
        <p:spPr>
          <a:xfrm>
            <a:off x="7085075" y="5053012"/>
            <a:ext cx="16211892" cy="165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0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les données</a:t>
            </a:r>
          </a:p>
        </p:txBody>
      </p:sp>
      <p:pic>
        <p:nvPicPr>
          <p:cNvPr id="390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9553807" y="1020762"/>
            <a:ext cx="11894394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 cap="all"/>
            </a:lvl1pPr>
          </a:lstStyle>
          <a:p>
            <a:r>
              <a:t>Notre croissance</a:t>
            </a:r>
          </a:p>
        </p:txBody>
      </p:sp>
      <p:graphicFrame>
        <p:nvGraphicFramePr>
          <p:cNvPr id="393" name="Chart 393"/>
          <p:cNvGraphicFramePr/>
          <p:nvPr>
            <p:extLst>
              <p:ext uri="{D42A27DB-BD31-4B8C-83A1-F6EECF244321}">
                <p14:modId xmlns:p14="http://schemas.microsoft.com/office/powerpoint/2010/main" val="3690483009"/>
              </p:ext>
            </p:extLst>
          </p:nvPr>
        </p:nvGraphicFramePr>
        <p:xfrm>
          <a:off x="8023674" y="3317875"/>
          <a:ext cx="13834778" cy="7080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4" name="Logo 2 langu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1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7294679" y="5275262"/>
            <a:ext cx="16211892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Business Plan</a:t>
            </a:r>
          </a:p>
        </p:txBody>
      </p:sp>
      <p:pic>
        <p:nvPicPr>
          <p:cNvPr id="397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/>
          </p:cNvSpPr>
          <p:nvPr>
            <p:ph type="title"/>
          </p:nvPr>
        </p:nvSpPr>
        <p:spPr>
          <a:xfrm>
            <a:off x="5479739" y="955160"/>
            <a:ext cx="18766940" cy="3429001"/>
          </a:xfrm>
          <a:prstGeom prst="rect">
            <a:avLst/>
          </a:prstGeom>
        </p:spPr>
        <p:txBody>
          <a:bodyPr/>
          <a:lstStyle/>
          <a:p>
            <a:pPr>
              <a:defRPr sz="70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BP SIMPLIFIé</a:t>
            </a:r>
          </a:p>
          <a:p>
            <a:pPr>
              <a:defRPr sz="70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belge + HautS de FRANCE </a:t>
            </a:r>
          </a:p>
        </p:txBody>
      </p:sp>
      <p:graphicFrame>
        <p:nvGraphicFramePr>
          <p:cNvPr id="400" name="Table 400"/>
          <p:cNvGraphicFramePr/>
          <p:nvPr>
            <p:extLst>
              <p:ext uri="{D42A27DB-BD31-4B8C-83A1-F6EECF244321}">
                <p14:modId xmlns:p14="http://schemas.microsoft.com/office/powerpoint/2010/main" val="1187633273"/>
              </p:ext>
            </p:extLst>
          </p:nvPr>
        </p:nvGraphicFramePr>
        <p:xfrm>
          <a:off x="6101243" y="4066412"/>
          <a:ext cx="17059147" cy="7036005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437021"/>
                <a:gridCol w="2437021"/>
                <a:gridCol w="2437021"/>
                <a:gridCol w="2437021"/>
                <a:gridCol w="2437021"/>
                <a:gridCol w="2437021"/>
                <a:gridCol w="2437021"/>
              </a:tblGrid>
              <a:tr h="1407201">
                <a:tc>
                  <a:txBody>
                    <a:bodyPr/>
                    <a:lstStyle/>
                    <a:p>
                      <a:pPr>
                        <a:defRPr sz="42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900">
                          <a:solidFill>
                            <a:srgbClr val="5A5F5E"/>
                          </a:solidFill>
                        </a:rPr>
                        <a:t>31/12/2014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900">
                          <a:solidFill>
                            <a:srgbClr val="5A5F5E"/>
                          </a:solidFill>
                        </a:rPr>
                        <a:t>31/12/2015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900">
                          <a:solidFill>
                            <a:srgbClr val="5A5F5E"/>
                          </a:solidFill>
                        </a:rPr>
                        <a:t>31/12/2016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900">
                          <a:solidFill>
                            <a:srgbClr val="5A5F5E"/>
                          </a:solidFill>
                        </a:rPr>
                        <a:t>31/12/2017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900">
                          <a:solidFill>
                            <a:srgbClr val="5A5F5E"/>
                          </a:solidFill>
                        </a:rPr>
                        <a:t>31/12/2018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900">
                          <a:solidFill>
                            <a:srgbClr val="5A5F5E"/>
                          </a:solidFill>
                        </a:rPr>
                        <a:t>31/12/2019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</a:tr>
              <a:tr h="140720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CA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205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423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 dirty="0">
                          <a:solidFill>
                            <a:srgbClr val="5A5F5E"/>
                          </a:solidFill>
                        </a:rPr>
                        <a:t>526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550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2.951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5.742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</a:tr>
              <a:tr h="140720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Résultat Brut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-594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-918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-1.295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-1.193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-699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271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</a:tr>
              <a:tr h="140720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Publicité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36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372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74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99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210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260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</a:tr>
              <a:tr h="140720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Personnel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402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661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1.197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1.047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782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 dirty="0">
                          <a:solidFill>
                            <a:srgbClr val="5A5F5E"/>
                          </a:solidFill>
                        </a:rPr>
                        <a:t>1.195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01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xfrm>
            <a:off x="5700760" y="3523770"/>
            <a:ext cx="17677611" cy="847933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0" indent="0" defTabSz="455675">
              <a:spcBef>
                <a:spcPts val="3500"/>
              </a:spcBef>
              <a:buSzTx/>
              <a:buNone/>
              <a:defRPr sz="4992"/>
            </a:pPr>
            <a:r>
              <a:rPr lang="fr-FR" dirty="0" smtClean="0"/>
              <a:t>La convoitise!</a:t>
            </a:r>
          </a:p>
          <a:p>
            <a:pPr marL="0" indent="0" defTabSz="455675">
              <a:spcBef>
                <a:spcPts val="3500"/>
              </a:spcBef>
              <a:buSzTx/>
              <a:buNone/>
              <a:defRPr sz="4992"/>
            </a:pPr>
            <a:r>
              <a:rPr lang="fr-FR" dirty="0" smtClean="0"/>
              <a:t>Après avoir parfaitement créé, écrit et scénarisé l’ISO de notre métier, </a:t>
            </a:r>
            <a:r>
              <a:rPr lang="fr-FR" dirty="0"/>
              <a:t>n</a:t>
            </a:r>
            <a:r>
              <a:rPr dirty="0" smtClean="0"/>
              <a:t>os investisseurs</a:t>
            </a:r>
            <a:r>
              <a:rPr lang="fr-FR" dirty="0" smtClean="0"/>
              <a:t> nous font un chantage à des fins d’obtenir </a:t>
            </a:r>
            <a:r>
              <a:rPr lang="fr-FR" dirty="0" smtClean="0"/>
              <a:t>la majorité de </a:t>
            </a:r>
            <a:r>
              <a:rPr lang="fr-FR" dirty="0" smtClean="0"/>
              <a:t>mes </a:t>
            </a:r>
            <a:r>
              <a:rPr lang="fr-FR" dirty="0" smtClean="0"/>
              <a:t>actions et celle de mon épouse </a:t>
            </a:r>
            <a:r>
              <a:rPr lang="fr-FR" sz="4900" dirty="0">
                <a:latin typeface="Gill Sans SemiBold"/>
                <a:ea typeface="Gill Sans SemiBold"/>
                <a:cs typeface="Gill Sans SemiBold"/>
              </a:rPr>
              <a:t>(69,13%) </a:t>
            </a:r>
            <a:r>
              <a:rPr lang="fr-FR" dirty="0" smtClean="0"/>
              <a:t>à un prix dérisoire</a:t>
            </a:r>
            <a:r>
              <a:rPr dirty="0" smtClean="0"/>
              <a:t>.</a:t>
            </a:r>
            <a:endParaRPr lang="fr-FR" dirty="0" smtClean="0"/>
          </a:p>
          <a:p>
            <a:pPr marL="0" indent="0" defTabSz="455675">
              <a:spcBef>
                <a:spcPts val="3500"/>
              </a:spcBef>
              <a:buSzTx/>
              <a:buNone/>
              <a:defRPr sz="4992"/>
            </a:pPr>
            <a:r>
              <a:rPr lang="fr-FR" dirty="0" smtClean="0"/>
              <a:t>Faute de quoi, ils refusent d’honorer leurs engagements d’apports financiers pour le développement de l’entreprise. Devenir le leader de l’immobilier sans commission en Europe</a:t>
            </a:r>
            <a:endParaRPr dirty="0"/>
          </a:p>
          <a:p>
            <a:pPr marL="0" indent="0" defTabSz="455675">
              <a:spcBef>
                <a:spcPts val="3500"/>
              </a:spcBef>
              <a:buSzTx/>
              <a:buNone/>
              <a:defRPr sz="499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/>
              <a:t>Et ce dans le seul objectif de mettre la main sur la poule aux oeufs d’or.</a:t>
            </a:r>
          </a:p>
          <a:p>
            <a:pPr marL="0" indent="0" defTabSz="455675">
              <a:spcBef>
                <a:spcPts val="3500"/>
              </a:spcBef>
              <a:buSzTx/>
              <a:buNone/>
              <a:defRPr sz="4992"/>
            </a:pPr>
            <a:r>
              <a:rPr lang="fr-FR" dirty="0" smtClean="0"/>
              <a:t>Une véritable révocation!</a:t>
            </a:r>
          </a:p>
        </p:txBody>
      </p:sp>
      <p:sp>
        <p:nvSpPr>
          <p:cNvPr id="204" name="Shape 204"/>
          <p:cNvSpPr/>
          <p:nvPr/>
        </p:nvSpPr>
        <p:spPr>
          <a:xfrm>
            <a:off x="10969370" y="1443064"/>
            <a:ext cx="7140390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Premièrement </a:t>
            </a:r>
          </a:p>
        </p:txBody>
      </p:sp>
      <p:pic>
        <p:nvPicPr>
          <p:cNvPr id="205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/>
          </p:cNvSpPr>
          <p:nvPr>
            <p:ph type="title"/>
          </p:nvPr>
        </p:nvSpPr>
        <p:spPr>
          <a:xfrm>
            <a:off x="10476741" y="955160"/>
            <a:ext cx="9312661" cy="3429001"/>
          </a:xfrm>
          <a:prstGeom prst="rect">
            <a:avLst/>
          </a:prstGeom>
        </p:spPr>
        <p:txBody>
          <a:bodyPr/>
          <a:lstStyle/>
          <a:p>
            <a:pPr algn="l">
              <a:defRPr sz="70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/>
              <a:t>BP </a:t>
            </a:r>
            <a:r>
              <a:rPr dirty="0" smtClean="0"/>
              <a:t>SIMPLIFIé</a:t>
            </a:r>
            <a:r>
              <a:rPr lang="fr-FR" dirty="0" smtClean="0"/>
              <a:t> France</a:t>
            </a:r>
            <a:r>
              <a:rPr dirty="0" smtClean="0"/>
              <a:t> </a:t>
            </a:r>
            <a:endParaRPr dirty="0"/>
          </a:p>
        </p:txBody>
      </p:sp>
      <p:graphicFrame>
        <p:nvGraphicFramePr>
          <p:cNvPr id="400" name="Table 400"/>
          <p:cNvGraphicFramePr/>
          <p:nvPr>
            <p:extLst>
              <p:ext uri="{D42A27DB-BD31-4B8C-83A1-F6EECF244321}">
                <p14:modId xmlns:p14="http://schemas.microsoft.com/office/powerpoint/2010/main" val="53397976"/>
              </p:ext>
            </p:extLst>
          </p:nvPr>
        </p:nvGraphicFramePr>
        <p:xfrm>
          <a:off x="6065967" y="4066412"/>
          <a:ext cx="17059147" cy="7036005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437021"/>
                <a:gridCol w="2437021"/>
                <a:gridCol w="2437021"/>
                <a:gridCol w="2437021"/>
                <a:gridCol w="2437021"/>
                <a:gridCol w="2437021"/>
                <a:gridCol w="2437021"/>
              </a:tblGrid>
              <a:tr h="1407201">
                <a:tc>
                  <a:txBody>
                    <a:bodyPr/>
                    <a:lstStyle/>
                    <a:p>
                      <a:pPr>
                        <a:defRPr sz="42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900" dirty="0">
                          <a:solidFill>
                            <a:srgbClr val="5A5F5E"/>
                          </a:solidFill>
                        </a:rPr>
                        <a:t>31/12/</a:t>
                      </a:r>
                      <a:r>
                        <a:rPr sz="3900" dirty="0" smtClean="0">
                          <a:solidFill>
                            <a:srgbClr val="5A5F5E"/>
                          </a:solidFill>
                        </a:rPr>
                        <a:t>201</a:t>
                      </a:r>
                      <a:r>
                        <a:rPr lang="fr-FR" sz="3900" dirty="0" smtClean="0">
                          <a:solidFill>
                            <a:srgbClr val="5A5F5E"/>
                          </a:solidFill>
                        </a:rPr>
                        <a:t>8</a:t>
                      </a:r>
                      <a:endParaRPr sz="39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900" dirty="0">
                          <a:solidFill>
                            <a:srgbClr val="5A5F5E"/>
                          </a:solidFill>
                        </a:rPr>
                        <a:t>31/12/</a:t>
                      </a:r>
                      <a:r>
                        <a:rPr sz="3900" dirty="0" smtClean="0">
                          <a:solidFill>
                            <a:srgbClr val="5A5F5E"/>
                          </a:solidFill>
                        </a:rPr>
                        <a:t>201</a:t>
                      </a:r>
                      <a:r>
                        <a:rPr lang="fr-FR" sz="3900" dirty="0" smtClean="0">
                          <a:solidFill>
                            <a:srgbClr val="5A5F5E"/>
                          </a:solidFill>
                        </a:rPr>
                        <a:t>9</a:t>
                      </a:r>
                      <a:endParaRPr sz="39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900" dirty="0">
                          <a:solidFill>
                            <a:srgbClr val="5A5F5E"/>
                          </a:solidFill>
                        </a:rPr>
                        <a:t>31/12/</a:t>
                      </a:r>
                      <a:r>
                        <a:rPr sz="3900" dirty="0" smtClean="0">
                          <a:solidFill>
                            <a:srgbClr val="5A5F5E"/>
                          </a:solidFill>
                        </a:rPr>
                        <a:t>20</a:t>
                      </a:r>
                      <a:r>
                        <a:rPr lang="fr-FR" sz="3900" dirty="0" smtClean="0">
                          <a:solidFill>
                            <a:srgbClr val="5A5F5E"/>
                          </a:solidFill>
                        </a:rPr>
                        <a:t>20</a:t>
                      </a:r>
                      <a:endParaRPr sz="39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900" dirty="0">
                          <a:solidFill>
                            <a:srgbClr val="5A5F5E"/>
                          </a:solidFill>
                        </a:rPr>
                        <a:t>31/12/</a:t>
                      </a:r>
                      <a:r>
                        <a:rPr sz="3900" dirty="0" smtClean="0">
                          <a:solidFill>
                            <a:srgbClr val="5A5F5E"/>
                          </a:solidFill>
                        </a:rPr>
                        <a:t>20</a:t>
                      </a:r>
                      <a:r>
                        <a:rPr lang="fr-FR" sz="3900" dirty="0" smtClean="0">
                          <a:solidFill>
                            <a:srgbClr val="5A5F5E"/>
                          </a:solidFill>
                        </a:rPr>
                        <a:t>21</a:t>
                      </a:r>
                      <a:endParaRPr sz="39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900" dirty="0">
                          <a:solidFill>
                            <a:srgbClr val="5A5F5E"/>
                          </a:solidFill>
                        </a:rPr>
                        <a:t>31/12/</a:t>
                      </a:r>
                      <a:r>
                        <a:rPr sz="3900" dirty="0" smtClean="0">
                          <a:solidFill>
                            <a:srgbClr val="5A5F5E"/>
                          </a:solidFill>
                        </a:rPr>
                        <a:t>20</a:t>
                      </a:r>
                      <a:r>
                        <a:rPr lang="fr-FR" sz="3900" dirty="0" smtClean="0">
                          <a:solidFill>
                            <a:srgbClr val="5A5F5E"/>
                          </a:solidFill>
                        </a:rPr>
                        <a:t>22</a:t>
                      </a:r>
                      <a:endParaRPr sz="39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900" dirty="0">
                          <a:solidFill>
                            <a:srgbClr val="5A5F5E"/>
                          </a:solidFill>
                        </a:rPr>
                        <a:t>31/12/</a:t>
                      </a:r>
                      <a:r>
                        <a:rPr sz="3900" dirty="0" smtClean="0">
                          <a:solidFill>
                            <a:srgbClr val="5A5F5E"/>
                          </a:solidFill>
                        </a:rPr>
                        <a:t>20</a:t>
                      </a:r>
                      <a:r>
                        <a:rPr lang="fr-FR" sz="3900" dirty="0" smtClean="0">
                          <a:solidFill>
                            <a:srgbClr val="5A5F5E"/>
                          </a:solidFill>
                        </a:rPr>
                        <a:t>23</a:t>
                      </a:r>
                      <a:endParaRPr sz="39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  <a:solidFill>
                      <a:srgbClr val="10CDE0"/>
                    </a:solidFill>
                  </a:tcPr>
                </a:tc>
              </a:tr>
              <a:tr h="140720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CA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4200" dirty="0" smtClean="0">
                          <a:solidFill>
                            <a:srgbClr val="5A5F5E"/>
                          </a:solidFill>
                        </a:rPr>
                        <a:t>537</a:t>
                      </a:r>
                      <a:endParaRPr sz="42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4200" dirty="0" smtClean="0">
                          <a:solidFill>
                            <a:srgbClr val="5A5F5E"/>
                          </a:solidFill>
                        </a:rPr>
                        <a:t>1.633</a:t>
                      </a:r>
                      <a:endParaRPr sz="42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 dirty="0" smtClean="0">
                          <a:solidFill>
                            <a:srgbClr val="5A5F5E"/>
                          </a:solidFill>
                        </a:rPr>
                        <a:t>5</a:t>
                      </a:r>
                      <a:r>
                        <a:rPr lang="fr-FR" sz="4200" dirty="0" smtClean="0">
                          <a:solidFill>
                            <a:srgbClr val="5A5F5E"/>
                          </a:solidFill>
                        </a:rPr>
                        <a:t>.072</a:t>
                      </a:r>
                      <a:endParaRPr sz="42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4200" dirty="0" smtClean="0">
                          <a:solidFill>
                            <a:srgbClr val="5A5F5E"/>
                          </a:solidFill>
                        </a:rPr>
                        <a:t>14.949</a:t>
                      </a:r>
                      <a:endParaRPr sz="42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4200" dirty="0" smtClean="0">
                          <a:solidFill>
                            <a:srgbClr val="5A5F5E"/>
                          </a:solidFill>
                        </a:rPr>
                        <a:t>34.306</a:t>
                      </a:r>
                      <a:endParaRPr sz="42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 dirty="0" smtClean="0">
                          <a:solidFill>
                            <a:srgbClr val="5A5F5E"/>
                          </a:solidFill>
                        </a:rPr>
                        <a:t>5</a:t>
                      </a:r>
                      <a:r>
                        <a:rPr lang="fr-FR" sz="4200" dirty="0" smtClean="0">
                          <a:solidFill>
                            <a:srgbClr val="5A5F5E"/>
                          </a:solidFill>
                        </a:rPr>
                        <a:t>0.994</a:t>
                      </a:r>
                      <a:endParaRPr sz="42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</a:tr>
              <a:tr h="140720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Résultat Brut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 dirty="0" smtClean="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-</a:t>
                      </a:r>
                      <a:r>
                        <a:rPr lang="fr-FR" sz="4200" dirty="0" smtClean="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956</a:t>
                      </a:r>
                      <a:endParaRPr sz="4200" dirty="0">
                        <a:solidFill>
                          <a:srgbClr val="5A5F5E"/>
                        </a:solidFill>
                        <a:latin typeface="Gill Sans SemiBold"/>
                        <a:ea typeface="Gill Sans SemiBold"/>
                        <a:cs typeface="Gill Sans SemiBold"/>
                        <a:sym typeface="Gill Sans SemiBold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 dirty="0" smtClean="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-</a:t>
                      </a:r>
                      <a:r>
                        <a:rPr lang="fr-FR" sz="4200" dirty="0" smtClean="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1.214</a:t>
                      </a:r>
                      <a:endParaRPr sz="4200" dirty="0">
                        <a:solidFill>
                          <a:srgbClr val="5A5F5E"/>
                        </a:solidFill>
                        <a:latin typeface="Gill Sans SemiBold"/>
                        <a:ea typeface="Gill Sans SemiBold"/>
                        <a:cs typeface="Gill Sans SemiBold"/>
                        <a:sym typeface="Gill Sans SemiBold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4200" dirty="0" smtClean="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-410</a:t>
                      </a:r>
                      <a:endParaRPr sz="4200" dirty="0">
                        <a:solidFill>
                          <a:srgbClr val="5A5F5E"/>
                        </a:solidFill>
                        <a:latin typeface="Gill Sans SemiBold"/>
                        <a:ea typeface="Gill Sans SemiBold"/>
                        <a:cs typeface="Gill Sans SemiBold"/>
                        <a:sym typeface="Gill Sans SemiBold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4200" dirty="0" smtClean="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3.578</a:t>
                      </a:r>
                      <a:endParaRPr sz="4200" dirty="0">
                        <a:solidFill>
                          <a:srgbClr val="5A5F5E"/>
                        </a:solidFill>
                        <a:latin typeface="Gill Sans SemiBold"/>
                        <a:ea typeface="Gill Sans SemiBold"/>
                        <a:cs typeface="Gill Sans SemiBold"/>
                        <a:sym typeface="Gill Sans SemiBold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4200" dirty="0" smtClean="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11.872</a:t>
                      </a:r>
                      <a:endParaRPr sz="4200" dirty="0">
                        <a:solidFill>
                          <a:srgbClr val="5A5F5E"/>
                        </a:solidFill>
                        <a:latin typeface="Gill Sans SemiBold"/>
                        <a:ea typeface="Gill Sans SemiBold"/>
                        <a:cs typeface="Gill Sans SemiBold"/>
                        <a:sym typeface="Gill Sans SemiBold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4200" dirty="0" smtClean="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18.018</a:t>
                      </a:r>
                      <a:endParaRPr sz="4200" dirty="0">
                        <a:solidFill>
                          <a:srgbClr val="5A5F5E"/>
                        </a:solidFill>
                        <a:latin typeface="Gill Sans SemiBold"/>
                        <a:ea typeface="Gill Sans SemiBold"/>
                        <a:cs typeface="Gill Sans SemiBold"/>
                        <a:sym typeface="Gill Sans SemiBold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</a:tr>
              <a:tr h="140720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Publicité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4200" dirty="0" smtClean="0">
                          <a:solidFill>
                            <a:srgbClr val="5A5F5E"/>
                          </a:solidFill>
                        </a:rPr>
                        <a:t>478</a:t>
                      </a:r>
                      <a:endParaRPr sz="42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4200" dirty="0" smtClean="0">
                          <a:solidFill>
                            <a:srgbClr val="5A5F5E"/>
                          </a:solidFill>
                        </a:rPr>
                        <a:t>766</a:t>
                      </a:r>
                      <a:endParaRPr sz="42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4200" dirty="0" smtClean="0">
                          <a:solidFill>
                            <a:srgbClr val="5A5F5E"/>
                          </a:solidFill>
                        </a:rPr>
                        <a:t>1.211</a:t>
                      </a:r>
                      <a:endParaRPr sz="42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4200" dirty="0" smtClean="0">
                          <a:solidFill>
                            <a:srgbClr val="5A5F5E"/>
                          </a:solidFill>
                        </a:rPr>
                        <a:t>1.559</a:t>
                      </a:r>
                      <a:endParaRPr sz="42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4200" dirty="0" smtClean="0">
                          <a:solidFill>
                            <a:srgbClr val="5A5F5E"/>
                          </a:solidFill>
                        </a:rPr>
                        <a:t>1.906</a:t>
                      </a:r>
                      <a:endParaRPr sz="42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 dirty="0" smtClean="0">
                          <a:solidFill>
                            <a:srgbClr val="5A5F5E"/>
                          </a:solidFill>
                        </a:rPr>
                        <a:t>2</a:t>
                      </a:r>
                      <a:r>
                        <a:rPr lang="fr-FR" sz="4200" dirty="0" smtClean="0">
                          <a:solidFill>
                            <a:srgbClr val="5A5F5E"/>
                          </a:solidFill>
                        </a:rPr>
                        <a:t>.004</a:t>
                      </a:r>
                      <a:endParaRPr sz="42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</a:tr>
              <a:tr h="140720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Personnel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4200" dirty="0" smtClean="0">
                          <a:solidFill>
                            <a:srgbClr val="5A5F5E"/>
                          </a:solidFill>
                        </a:rPr>
                        <a:t>487</a:t>
                      </a:r>
                      <a:endParaRPr sz="42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4200" dirty="0" smtClean="0">
                          <a:solidFill>
                            <a:srgbClr val="5A5F5E"/>
                          </a:solidFill>
                        </a:rPr>
                        <a:t>821</a:t>
                      </a:r>
                      <a:endParaRPr sz="42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 dirty="0" smtClean="0">
                          <a:solidFill>
                            <a:srgbClr val="5A5F5E"/>
                          </a:solidFill>
                        </a:rPr>
                        <a:t>1.19</a:t>
                      </a:r>
                      <a:r>
                        <a:rPr lang="fr-FR" sz="4200" dirty="0" smtClean="0">
                          <a:solidFill>
                            <a:srgbClr val="5A5F5E"/>
                          </a:solidFill>
                        </a:rPr>
                        <a:t>2</a:t>
                      </a:r>
                      <a:endParaRPr sz="42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 dirty="0" smtClean="0">
                          <a:solidFill>
                            <a:srgbClr val="5A5F5E"/>
                          </a:solidFill>
                        </a:rPr>
                        <a:t>1.</a:t>
                      </a:r>
                      <a:r>
                        <a:rPr lang="fr-FR" sz="4200" dirty="0" smtClean="0">
                          <a:solidFill>
                            <a:srgbClr val="5A5F5E"/>
                          </a:solidFill>
                        </a:rPr>
                        <a:t>861</a:t>
                      </a:r>
                      <a:endParaRPr sz="42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4200" dirty="0" smtClean="0">
                          <a:solidFill>
                            <a:srgbClr val="5A5F5E"/>
                          </a:solidFill>
                        </a:rPr>
                        <a:t>3.052</a:t>
                      </a:r>
                      <a:endParaRPr sz="42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4200" dirty="0" smtClean="0">
                          <a:solidFill>
                            <a:srgbClr val="5A5F5E"/>
                          </a:solidFill>
                        </a:rPr>
                        <a:t>5.350</a:t>
                      </a:r>
                      <a:endParaRPr sz="42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13131"/>
                      </a:solidFill>
                      <a:miter lim="400000"/>
                    </a:lnL>
                    <a:lnR w="12700">
                      <a:solidFill>
                        <a:srgbClr val="313131"/>
                      </a:solidFill>
                      <a:miter lim="400000"/>
                    </a:lnR>
                    <a:lnT w="12700">
                      <a:solidFill>
                        <a:srgbClr val="313131"/>
                      </a:solidFill>
                      <a:miter lim="400000"/>
                    </a:lnT>
                    <a:lnB w="12700">
                      <a:solidFill>
                        <a:srgbClr val="313131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01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670075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10341954" y="868362"/>
            <a:ext cx="9079435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Explication du BP</a:t>
            </a:r>
          </a:p>
        </p:txBody>
      </p:sp>
      <p:sp>
        <p:nvSpPr>
          <p:cNvPr id="404" name="Shape 404"/>
          <p:cNvSpPr/>
          <p:nvPr/>
        </p:nvSpPr>
        <p:spPr>
          <a:xfrm>
            <a:off x="6018847" y="1994644"/>
            <a:ext cx="17725650" cy="11778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300"/>
            </a:pPr>
            <a:r>
              <a:rPr dirty="0"/>
              <a:t>L’arrivée d’un nouveau métier comme le nôtre </a:t>
            </a:r>
          </a:p>
          <a:p>
            <a:pPr algn="l">
              <a:defRPr sz="6300"/>
            </a:pPr>
            <a:r>
              <a:rPr dirty="0"/>
              <a:t>«  L’immobilier sans commission » sur un marché construit d’habitude,  à pour conséquence un 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CAC</a:t>
            </a:r>
            <a:r>
              <a:rPr dirty="0"/>
              <a:t> </a:t>
            </a:r>
            <a:r>
              <a:rPr lang="fr-FR" dirty="0" smtClean="0"/>
              <a:t>particulièrement onéreux</a:t>
            </a:r>
            <a:r>
              <a:rPr dirty="0" smtClean="0"/>
              <a:t> </a:t>
            </a:r>
            <a:r>
              <a:rPr dirty="0"/>
              <a:t>sur nos premières années d’exploitation</a:t>
            </a:r>
            <a:r>
              <a:rPr dirty="0" smtClean="0"/>
              <a:t>.</a:t>
            </a:r>
            <a:r>
              <a:rPr lang="fr-FR" dirty="0" smtClean="0"/>
              <a:t> Voici ci dessous notre CAC France.</a:t>
            </a:r>
            <a:endParaRPr dirty="0"/>
          </a:p>
          <a:p>
            <a:pPr algn="l">
              <a:defRPr sz="6300"/>
            </a:pPr>
            <a:endParaRPr dirty="0"/>
          </a:p>
          <a:p>
            <a:pPr algn="l">
              <a:defRPr sz="6300"/>
            </a:pPr>
            <a:r>
              <a:rPr dirty="0"/>
              <a:t>Année 1 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CAC</a:t>
            </a:r>
            <a:r>
              <a:rPr dirty="0"/>
              <a:t> = 3.706,00 €</a:t>
            </a:r>
          </a:p>
          <a:p>
            <a:pPr algn="l">
              <a:defRPr sz="6300"/>
            </a:pPr>
            <a:r>
              <a:rPr dirty="0"/>
              <a:t>Année 2 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CAC</a:t>
            </a:r>
            <a:r>
              <a:rPr dirty="0"/>
              <a:t> = 2.920,00 €</a:t>
            </a:r>
          </a:p>
          <a:p>
            <a:pPr algn="l">
              <a:defRPr sz="6300"/>
            </a:pPr>
            <a:r>
              <a:rPr dirty="0"/>
              <a:t>Année 3 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CAC</a:t>
            </a:r>
            <a:r>
              <a:rPr dirty="0"/>
              <a:t> = 1.810,00 €</a:t>
            </a:r>
          </a:p>
          <a:p>
            <a:pPr algn="l">
              <a:defRPr sz="6300"/>
            </a:pPr>
            <a:r>
              <a:rPr dirty="0"/>
              <a:t>Année 4 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CAC</a:t>
            </a:r>
            <a:r>
              <a:rPr dirty="0"/>
              <a:t> = 1.274,00 €</a:t>
            </a:r>
          </a:p>
          <a:p>
            <a:pPr algn="l">
              <a:defRPr sz="6300"/>
            </a:pPr>
            <a:r>
              <a:rPr dirty="0"/>
              <a:t>Année 5 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CAC</a:t>
            </a:r>
            <a:r>
              <a:rPr dirty="0"/>
              <a:t> = 1.095,00 €</a:t>
            </a:r>
          </a:p>
          <a:p>
            <a:pPr algn="l">
              <a:defRPr sz="6300"/>
            </a:pPr>
            <a:endParaRPr dirty="0"/>
          </a:p>
        </p:txBody>
      </p:sp>
      <p:pic>
        <p:nvPicPr>
          <p:cNvPr id="405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/>
        </p:nvSpPr>
        <p:spPr>
          <a:xfrm>
            <a:off x="6700799" y="6030912"/>
            <a:ext cx="16211892" cy="165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0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KPI du site</a:t>
            </a:r>
          </a:p>
        </p:txBody>
      </p:sp>
      <p:pic>
        <p:nvPicPr>
          <p:cNvPr id="408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2429" y="1634169"/>
            <a:ext cx="12670537" cy="5408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72430" y="7328427"/>
            <a:ext cx="12670536" cy="5408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Logo 2 langue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/>
          </p:cNvSpPr>
          <p:nvPr>
            <p:ph type="body" idx="1"/>
          </p:nvPr>
        </p:nvSpPr>
        <p:spPr>
          <a:xfrm>
            <a:off x="8436018" y="-128073"/>
            <a:ext cx="16688266" cy="1155501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</a:pPr>
            <a:r>
              <a:t>Près de 663.479 utilisateurs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t>Plus de 1.040.903 sessions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t>3.420.459 pages vues</a:t>
            </a:r>
          </a:p>
        </p:txBody>
      </p:sp>
      <p:sp>
        <p:nvSpPr>
          <p:cNvPr id="415" name="Shape 415"/>
          <p:cNvSpPr/>
          <p:nvPr/>
        </p:nvSpPr>
        <p:spPr>
          <a:xfrm>
            <a:off x="5312729" y="9976372"/>
            <a:ext cx="18651812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Une économie cumulée pour nos adhérents de plus de 5.118.822 €</a:t>
            </a:r>
          </a:p>
        </p:txBody>
      </p:sp>
      <p:sp>
        <p:nvSpPr>
          <p:cNvPr id="416" name="Shape 416"/>
          <p:cNvSpPr/>
          <p:nvPr/>
        </p:nvSpPr>
        <p:spPr>
          <a:xfrm>
            <a:off x="11913674" y="2082153"/>
            <a:ext cx="3129621" cy="70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7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Au 24/11/2017</a:t>
            </a:r>
          </a:p>
        </p:txBody>
      </p:sp>
      <p:pic>
        <p:nvPicPr>
          <p:cNvPr id="417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6037052" y="1502380"/>
            <a:ext cx="16211892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la convoitise</a:t>
            </a:r>
          </a:p>
        </p:txBody>
      </p:sp>
      <p:sp>
        <p:nvSpPr>
          <p:cNvPr id="420" name="Shape 420"/>
          <p:cNvSpPr>
            <a:spLocks noGrp="1"/>
          </p:cNvSpPr>
          <p:nvPr>
            <p:ph type="body" sz="half" idx="1"/>
          </p:nvPr>
        </p:nvSpPr>
        <p:spPr>
          <a:xfrm>
            <a:off x="6799296" y="3218739"/>
            <a:ext cx="16221076" cy="592174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z="5800"/>
            </a:pPr>
            <a:r>
              <a:t>Le tableau comparatif de valorisation à suivre laisse susciter toute la convoitise que mes investisseurs actuels ont à l’égard de </a:t>
            </a:r>
            <a:r>
              <a:rPr u="sng">
                <a:hlinkClick r:id="rId2"/>
              </a:rPr>
              <a:t>VendreDirect.com</a:t>
            </a:r>
            <a:r>
              <a:t> et </a:t>
            </a:r>
            <a:r>
              <a:rPr u="sng">
                <a:hlinkClick r:id="rId3"/>
              </a:rPr>
              <a:t>DirectVerkoop.com</a:t>
            </a:r>
            <a:r>
              <a:t>.</a:t>
            </a:r>
          </a:p>
        </p:txBody>
      </p:sp>
      <p:pic>
        <p:nvPicPr>
          <p:cNvPr id="421" name="Logo 2 langue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biatc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140965" y="-6493481"/>
            <a:ext cx="9985624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hape 424"/>
          <p:cNvSpPr>
            <a:spLocks noGrp="1"/>
          </p:cNvSpPr>
          <p:nvPr>
            <p:ph type="title"/>
          </p:nvPr>
        </p:nvSpPr>
        <p:spPr>
          <a:xfrm>
            <a:off x="7329263" y="257525"/>
            <a:ext cx="16216118" cy="3429001"/>
          </a:xfrm>
          <a:prstGeom prst="rect">
            <a:avLst/>
          </a:prstGeom>
        </p:spPr>
        <p:txBody>
          <a:bodyPr/>
          <a:lstStyle>
            <a:lvl1pPr>
              <a:defRPr sz="70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Comparatif de valorisation</a:t>
            </a:r>
          </a:p>
        </p:txBody>
      </p:sp>
      <p:graphicFrame>
        <p:nvGraphicFramePr>
          <p:cNvPr id="425" name="Table 425"/>
          <p:cNvGraphicFramePr/>
          <p:nvPr/>
        </p:nvGraphicFramePr>
        <p:xfrm>
          <a:off x="6504488" y="3132372"/>
          <a:ext cx="17469348" cy="8809545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4367337"/>
                <a:gridCol w="4367337"/>
                <a:gridCol w="4367337"/>
                <a:gridCol w="4367337"/>
              </a:tblGrid>
              <a:tr h="1761909">
                <a:tc>
                  <a:txBody>
                    <a:bodyPr/>
                    <a:lstStyle/>
                    <a:p>
                      <a:pPr>
                        <a:defRPr sz="4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  <a:r>
                        <a:rPr u="sng">
                          <a:hlinkClick r:id="rId3"/>
                        </a:rPr>
                        <a:t>seloger.com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  <a:r>
                        <a:rPr u="sng">
                          <a:hlinkClick r:id="rId4"/>
                        </a:rPr>
                        <a:t>leboncoin.fr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10CD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  <a:r>
                        <a:rPr u="sng">
                          <a:hlinkClick r:id="rId5"/>
                        </a:rPr>
                        <a:t>immoweb.be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10CDE0"/>
                    </a:solidFill>
                  </a:tcPr>
                </a:tc>
              </a:tr>
              <a:tr h="17619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Chiffre d’affaires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70 M€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18,3 M€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20 M€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7619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Résultat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17 M€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8 M€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7619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Valorisé 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643 M€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400 M€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160 M€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7619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/>
                        <a:t>Vendu en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2009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2010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426" name="Logo 2 langue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10420621" y="1032419"/>
            <a:ext cx="8693535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indent="0"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Un peu d’histoire</a:t>
            </a:r>
          </a:p>
        </p:txBody>
      </p:sp>
      <p:sp>
        <p:nvSpPr>
          <p:cNvPr id="429" name="Shape 429"/>
          <p:cNvSpPr/>
          <p:nvPr/>
        </p:nvSpPr>
        <p:spPr>
          <a:xfrm>
            <a:off x="5632822" y="7015453"/>
            <a:ext cx="18269134" cy="192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4600"/>
              </a:spcBef>
              <a:defRPr sz="40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/>
          </a:p>
          <a:p>
            <a:pPr algn="l">
              <a:defRPr sz="4000"/>
            </a:pP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6354698" y="2641765"/>
            <a:ext cx="16825381" cy="9353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just" defTabSz="457200">
              <a:defRPr sz="4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Après 14 ans d’expérience dans l’immobilier, une parfaite connaissance du marché Belge et français, et détenteur d’une parfaite analyse, je me suis laissé aller à imaginer fin 2013, un </a:t>
            </a:r>
            <a:r>
              <a:rPr b="1" dirty="0"/>
              <a:t>nouveau concept de services</a:t>
            </a:r>
            <a:r>
              <a:rPr dirty="0"/>
              <a:t>, dédié aux propriétaires vendeurs belges et français depuis peu, désireux de ne pas, ou ne plus passer par les services d’une agence immobilière.</a:t>
            </a:r>
          </a:p>
          <a:p>
            <a:pPr algn="just" defTabSz="457200">
              <a:defRPr sz="4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just" defTabSz="457200">
              <a:defRPr sz="4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Après plusieurs mois d’investigation sur le marché mondial de l’immobilier,</a:t>
            </a:r>
          </a:p>
          <a:p>
            <a:pPr algn="l" defTabSz="457200">
              <a:lnSpc>
                <a:spcPct val="107916"/>
              </a:lnSpc>
              <a:spcBef>
                <a:spcPts val="800"/>
              </a:spcBef>
              <a:defRPr sz="40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b="0" dirty="0"/>
              <a:t>j’ai eu l’idée de créer </a:t>
            </a:r>
            <a:r>
              <a:rPr dirty="0"/>
              <a:t>VendreDirect.com, l’immobilier sans commission.</a:t>
            </a:r>
          </a:p>
          <a:p>
            <a:pPr algn="l" defTabSz="457200">
              <a:lnSpc>
                <a:spcPct val="107916"/>
              </a:lnSpc>
              <a:spcBef>
                <a:spcPts val="800"/>
              </a:spcBef>
              <a:defRPr sz="40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 defTabSz="457200">
              <a:lnSpc>
                <a:spcPct val="107916"/>
              </a:lnSpc>
              <a:spcBef>
                <a:spcPts val="800"/>
              </a:spcBef>
              <a:defRPr sz="4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Bien inspiré et orienté, je dois le dire, par M. Nicolas BOUCHARD, le fondateur de l’immobilier sans commission. Pour y avoir Créé </a:t>
            </a:r>
            <a:r>
              <a:rPr u="sng" dirty="0">
                <a:hlinkClick r:id="rId2"/>
              </a:rPr>
              <a:t>DUPROPRIO.com</a:t>
            </a:r>
            <a:r>
              <a:rPr dirty="0"/>
              <a:t>, au Quebec en 1997. Aujourd’hui, il est le site immobilier le plus consulté du Québec, avec plus de 720.000 visiteurs uniques chaque mois et plus de 5.500.000 de sessions/ mois avec 28.000 </a:t>
            </a:r>
            <a:r>
              <a:rPr dirty="0" smtClean="0"/>
              <a:t>biens</a:t>
            </a:r>
            <a:r>
              <a:rPr lang="fr-FR" dirty="0" smtClean="0"/>
              <a:t> récurrents</a:t>
            </a:r>
            <a:r>
              <a:rPr dirty="0" smtClean="0"/>
              <a:t> </a:t>
            </a:r>
            <a:r>
              <a:rPr dirty="0"/>
              <a:t>en ligne.</a:t>
            </a:r>
          </a:p>
        </p:txBody>
      </p:sp>
      <p:pic>
        <p:nvPicPr>
          <p:cNvPr id="431" name="Logo 2 langu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5632822" y="7015453"/>
            <a:ext cx="18269134" cy="192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4600"/>
              </a:spcBef>
              <a:defRPr sz="40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/>
          </a:p>
          <a:p>
            <a:pPr algn="l">
              <a:defRPr sz="4000"/>
            </a:pP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6354698" y="438429"/>
            <a:ext cx="16825382" cy="134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just" defTabSz="457200">
              <a:lnSpc>
                <a:spcPct val="115000"/>
              </a:lnSpc>
              <a:defRPr sz="4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Peu d’information circule sur ce qu’est la vente immobilière sans commission. Et quand on y regarde de plus près, on constate que malgré sa popularité croissante, la vente sans commission bien que </a:t>
            </a:r>
            <a:r>
              <a:rPr b="1"/>
              <a:t>révolutionnaire</a:t>
            </a:r>
            <a:r>
              <a:t>, demeure méconnue. </a:t>
            </a:r>
          </a:p>
          <a:p>
            <a:pPr algn="just" defTabSz="457200">
              <a:lnSpc>
                <a:spcPct val="115000"/>
              </a:lnSpc>
              <a:defRPr sz="4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algn="just" defTabSz="457200">
              <a:defRPr sz="4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Par définition, VendreDirect souscrit au principe de démocratisation en rendant l’achat et la vente accessible au plus grand nombre. Répondant au circuit court des consommateurs d’aujourd’hui.</a:t>
            </a:r>
          </a:p>
          <a:p>
            <a:pPr algn="just" defTabSz="457200">
              <a:defRPr sz="4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algn="just" defTabSz="457200">
              <a:defRPr sz="4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Et qui de mieux placé que le propriétaire pour faire visiter son bien?</a:t>
            </a:r>
          </a:p>
          <a:p>
            <a:pPr algn="just" defTabSz="457200">
              <a:defRPr sz="4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algn="just" defTabSz="457200">
              <a:defRPr sz="4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Souvent nos clients nous disent que « Uber est au transport ce que VendreDirect est à l’immobilier ». Ce qui est plutôt flatteur!</a:t>
            </a:r>
          </a:p>
          <a:p>
            <a:pPr algn="just" defTabSz="457200">
              <a:defRPr sz="4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algn="just" defTabSz="457200">
              <a:defRPr sz="40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Nos clients sont nos meilleurs garants !</a:t>
            </a:r>
          </a:p>
          <a:p>
            <a:pPr algn="just" defTabSz="457200">
              <a:defRPr sz="4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algn="just" defTabSz="457200">
              <a:defRPr sz="40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b="0"/>
              <a:t>Lisez et visionnez leurs témoignages sur notre site. </a:t>
            </a:r>
            <a:r>
              <a:t>Vous comprendrez tout de suite pourquoi de plus en plus de propriétaires vendeurs font confiance à VendreDirect.com !</a:t>
            </a:r>
          </a:p>
          <a:p>
            <a:pPr algn="just" defTabSz="457200">
              <a:defRPr sz="12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algn="just" defTabSz="457200">
              <a:defRPr sz="12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435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/>
        </p:nvSpPr>
        <p:spPr>
          <a:xfrm>
            <a:off x="5632822" y="7015453"/>
            <a:ext cx="18269134" cy="192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4600"/>
              </a:spcBef>
              <a:defRPr sz="40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/>
          </a:p>
          <a:p>
            <a:pPr algn="l">
              <a:defRPr sz="4000"/>
            </a:pP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6354698" y="661352"/>
            <a:ext cx="16825382" cy="12393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just" defTabSz="457200">
              <a:lnSpc>
                <a:spcPct val="115000"/>
              </a:lnSpc>
              <a:defRPr sz="4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De plus avec notre application mobile téléchargeable gratuitement nous continuons à publier les noms et numéros de téléphone de nos adhérents ayant déjà vendu leur biens. Ce qui permet à nos futurs clients de se voir rassurer par un utilisateurs des services de </a:t>
            </a:r>
            <a:r>
              <a:rPr u="sng" dirty="0">
                <a:hlinkClick r:id="rId2"/>
              </a:rPr>
              <a:t>VendreDirect.com</a:t>
            </a:r>
            <a:r>
              <a:rPr dirty="0"/>
              <a:t>.</a:t>
            </a:r>
          </a:p>
          <a:p>
            <a:pPr algn="just" defTabSz="457200">
              <a:lnSpc>
                <a:spcPct val="115000"/>
              </a:lnSpc>
              <a:defRPr sz="4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just" defTabSz="457200">
              <a:lnSpc>
                <a:spcPct val="115000"/>
              </a:lnSpc>
              <a:defRPr sz="4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Quelle entreprise aujourd'hui continue une fois son service réalisé à publier les coordonnées de ses clients? Seule une entreprise certaine de la qualité de ses services peut se permettre une telle démarche.</a:t>
            </a:r>
          </a:p>
          <a:p>
            <a:pPr algn="just" defTabSz="457200">
              <a:lnSpc>
                <a:spcPct val="115000"/>
              </a:lnSpc>
              <a:defRPr sz="4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just" defTabSz="457200">
              <a:lnSpc>
                <a:spcPct val="115000"/>
              </a:lnSpc>
              <a:defRPr sz="4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Enfin, permettez moi d’ajouter que VendreDirect n’aurait pas autant de succès sans son équipe de 20 collaborateurs des plus fidèles et dévoués à leur métier. </a:t>
            </a:r>
          </a:p>
          <a:p>
            <a:pPr algn="just" defTabSz="457200">
              <a:lnSpc>
                <a:spcPct val="115000"/>
              </a:lnSpc>
              <a:defRPr sz="4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just" defTabSz="457200">
              <a:lnSpc>
                <a:spcPct val="115000"/>
              </a:lnSpc>
              <a:defRPr sz="4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Notre objectif étant de sublimer le bien immobilier de quiconque, lui permettant de le vendre dans les meilleurs délai et surtout au meilleur prix!</a:t>
            </a:r>
          </a:p>
          <a:p>
            <a:pPr algn="just" defTabSz="457200">
              <a:lnSpc>
                <a:spcPct val="115000"/>
              </a:lnSpc>
              <a:defRPr sz="4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just" defTabSz="457200">
              <a:lnSpc>
                <a:spcPct val="115000"/>
              </a:lnSpc>
              <a:defRPr sz="4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Une véritable esprit d’entreprise règne chez VendreDirect.</a:t>
            </a:r>
          </a:p>
          <a:p>
            <a:pPr algn="just" defTabSz="457200">
              <a:defRPr sz="12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pic>
        <p:nvPicPr>
          <p:cNvPr id="439" name="Logo 2 langu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11648856" y="1032419"/>
            <a:ext cx="6237065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indent="0"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la solution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xfrm>
            <a:off x="5699669" y="3104561"/>
            <a:ext cx="18781582" cy="318338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5000"/>
            </a:pPr>
            <a:r>
              <a:rPr dirty="0"/>
              <a:t>Faire entrer un </a:t>
            </a:r>
            <a:r>
              <a:rPr dirty="0" smtClean="0"/>
              <a:t>fond</a:t>
            </a:r>
            <a:r>
              <a:rPr lang="fr-FR" dirty="0" smtClean="0"/>
              <a:t> d’investissement</a:t>
            </a:r>
            <a:r>
              <a:rPr dirty="0" smtClean="0"/>
              <a:t> </a:t>
            </a:r>
            <a:r>
              <a:rPr lang="fr-FR" dirty="0" smtClean="0"/>
              <a:t>avec son expérience</a:t>
            </a:r>
            <a:endParaRPr dirty="0"/>
          </a:p>
          <a:p>
            <a:pPr marL="0" indent="0">
              <a:buSzTx/>
              <a:buNone/>
              <a:defRPr sz="5000"/>
            </a:pPr>
            <a:r>
              <a:rPr dirty="0"/>
              <a:t>Voilà pourquoi, je fais appel à vous!</a:t>
            </a:r>
          </a:p>
        </p:txBody>
      </p:sp>
      <p:pic>
        <p:nvPicPr>
          <p:cNvPr id="209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1453" y="5144711"/>
            <a:ext cx="6350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vendredirect-logo-simp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59926" y="1679374"/>
            <a:ext cx="9296401" cy="6437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fleche.png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11662847" y="7616366"/>
            <a:ext cx="10961494" cy="456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flecheBlack.png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14135" y="1479091"/>
            <a:ext cx="10960101" cy="4559301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/>
        </p:nvSpPr>
        <p:spPr>
          <a:xfrm>
            <a:off x="6988021" y="12406416"/>
            <a:ext cx="16469309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« UBER est au transport ce que VendreDirect est à l’immobilier »</a:t>
            </a:r>
          </a:p>
        </p:txBody>
      </p:sp>
      <p:pic>
        <p:nvPicPr>
          <p:cNvPr id="446" name="Logo 2 langue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/>
          </p:cNvSpPr>
          <p:nvPr>
            <p:ph type="title"/>
          </p:nvPr>
        </p:nvSpPr>
        <p:spPr>
          <a:xfrm>
            <a:off x="7609237" y="-241300"/>
            <a:ext cx="16217901" cy="3429000"/>
          </a:xfrm>
          <a:prstGeom prst="rect">
            <a:avLst/>
          </a:prstGeom>
        </p:spPr>
        <p:txBody>
          <a:bodyPr/>
          <a:lstStyle/>
          <a:p>
            <a:r>
              <a:t>expérience ceo</a:t>
            </a:r>
          </a:p>
        </p:txBody>
      </p:sp>
      <p:sp>
        <p:nvSpPr>
          <p:cNvPr id="449" name="Shape 449"/>
          <p:cNvSpPr/>
          <p:nvPr/>
        </p:nvSpPr>
        <p:spPr>
          <a:xfrm>
            <a:off x="9368187" y="10321869"/>
            <a:ext cx="12700001" cy="303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r>
              <a:t>Christophe Bastien, fondateur de </a:t>
            </a:r>
          </a:p>
          <a:p>
            <a:r>
              <a:t>L’immobilière du Hainaut</a:t>
            </a:r>
          </a:p>
          <a:p>
            <a:r>
              <a:t>14 années d’expertise dans l’immobilier</a:t>
            </a:r>
          </a:p>
        </p:txBody>
      </p:sp>
      <p:pic>
        <p:nvPicPr>
          <p:cNvPr id="450" name="immoduhaina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43187" y="7010663"/>
            <a:ext cx="6350001" cy="3175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hape 451"/>
          <p:cNvSpPr/>
          <p:nvPr/>
        </p:nvSpPr>
        <p:spPr>
          <a:xfrm>
            <a:off x="9206879" y="2272023"/>
            <a:ext cx="13022616" cy="303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r>
              <a:t>4 ans en parapharmacie </a:t>
            </a:r>
          </a:p>
          <a:p>
            <a:r>
              <a:t>   (SA Campagne pour les pharmacies en France)</a:t>
            </a:r>
          </a:p>
          <a:p>
            <a:endParaRPr/>
          </a:p>
          <a:p>
            <a:r>
              <a:t>8 ans en parfumerie </a:t>
            </a:r>
          </a:p>
        </p:txBody>
      </p:sp>
      <p:pic>
        <p:nvPicPr>
          <p:cNvPr id="45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67287" y="5315916"/>
            <a:ext cx="1701801" cy="1128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Logo 2 langue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/>
          </p:cNvSpPr>
          <p:nvPr>
            <p:ph type="body" sz="half" idx="1"/>
          </p:nvPr>
        </p:nvSpPr>
        <p:spPr>
          <a:xfrm>
            <a:off x="7327900" y="6692380"/>
            <a:ext cx="16217900" cy="623407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362204">
              <a:spcBef>
                <a:spcPts val="2800"/>
              </a:spcBef>
              <a:buSzTx/>
              <a:buNone/>
              <a:defRPr sz="3968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Fondateur de l’immobilier sans commission</a:t>
            </a:r>
          </a:p>
          <a:p>
            <a:pPr marL="0" indent="0" defTabSz="362204">
              <a:spcBef>
                <a:spcPts val="2800"/>
              </a:spcBef>
              <a:buSzTx/>
              <a:buNone/>
              <a:defRPr sz="3968"/>
            </a:pPr>
            <a:r>
              <a:t>Année de création: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1997</a:t>
            </a:r>
          </a:p>
          <a:p>
            <a:pPr marL="0" indent="0" defTabSz="362204">
              <a:spcBef>
                <a:spcPts val="2800"/>
              </a:spcBef>
              <a:buSzTx/>
              <a:buNone/>
              <a:defRPr sz="3968"/>
            </a:pPr>
            <a:r>
              <a:t>Population du Québec :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8.200.000 hab.</a:t>
            </a:r>
          </a:p>
          <a:p>
            <a:pPr marL="0" indent="0" defTabSz="362204">
              <a:spcBef>
                <a:spcPts val="2800"/>
              </a:spcBef>
              <a:buSzTx/>
              <a:buNone/>
              <a:defRPr sz="3968"/>
            </a:pPr>
            <a:r>
              <a:t>Nombre de collaborateurs en 2012 :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228</a:t>
            </a:r>
          </a:p>
          <a:p>
            <a:pPr marL="0" indent="0" defTabSz="362204">
              <a:spcBef>
                <a:spcPts val="2800"/>
              </a:spcBef>
              <a:buSzTx/>
              <a:buNone/>
              <a:defRPr sz="3968"/>
            </a:pPr>
            <a:r>
              <a:t>Nombre de collaborateurs en 2017 :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400</a:t>
            </a:r>
          </a:p>
          <a:p>
            <a:pPr marL="0" indent="0" defTabSz="362204">
              <a:spcBef>
                <a:spcPts val="2800"/>
              </a:spcBef>
              <a:buSzTx/>
              <a:buNone/>
              <a:defRPr sz="3968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CA 2016 = 40.000.000 $ </a:t>
            </a:r>
          </a:p>
        </p:txBody>
      </p:sp>
      <p:sp>
        <p:nvSpPr>
          <p:cNvPr id="456" name="Shape 456"/>
          <p:cNvSpPr>
            <a:spLocks noGrp="1"/>
          </p:cNvSpPr>
          <p:nvPr>
            <p:ph type="title"/>
          </p:nvPr>
        </p:nvSpPr>
        <p:spPr>
          <a:xfrm>
            <a:off x="7327900" y="-72293"/>
            <a:ext cx="16217900" cy="3429001"/>
          </a:xfrm>
          <a:prstGeom prst="rect">
            <a:avLst/>
          </a:prstGeom>
        </p:spPr>
        <p:txBody>
          <a:bodyPr/>
          <a:lstStyle>
            <a:lvl1pPr>
              <a:defRPr sz="70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Origine du Concept</a:t>
            </a:r>
          </a:p>
        </p:txBody>
      </p:sp>
      <p:pic>
        <p:nvPicPr>
          <p:cNvPr id="457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44038" y="2472019"/>
            <a:ext cx="9985624" cy="4092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Logo 2 langu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/>
          </p:cNvSpPr>
          <p:nvPr>
            <p:ph type="title"/>
          </p:nvPr>
        </p:nvSpPr>
        <p:spPr>
          <a:xfrm>
            <a:off x="6337750" y="2174101"/>
            <a:ext cx="16217902" cy="3429001"/>
          </a:xfrm>
          <a:prstGeom prst="rect">
            <a:avLst/>
          </a:prstGeom>
        </p:spPr>
        <p:txBody>
          <a:bodyPr/>
          <a:lstStyle/>
          <a:p>
            <a:r>
              <a:t>Campagne T.V.</a:t>
            </a:r>
          </a:p>
          <a:p>
            <a:r>
              <a:t>DUPROPRIO 2016</a:t>
            </a:r>
          </a:p>
        </p:txBody>
      </p:sp>
      <p:sp>
        <p:nvSpPr>
          <p:cNvPr id="461" name="Shape 461"/>
          <p:cNvSpPr/>
          <p:nvPr/>
        </p:nvSpPr>
        <p:spPr>
          <a:xfrm>
            <a:off x="10534840" y="6424612"/>
            <a:ext cx="8592270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defRPr>
            </a:lvl1pPr>
          </a:lstStyle>
          <a:p>
            <a:pPr>
              <a:defRPr>
                <a:solidFill>
                  <a:srgbClr val="535353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Exemple de publicité comparative</a:t>
            </a:r>
          </a:p>
        </p:txBody>
      </p:sp>
      <p:pic>
        <p:nvPicPr>
          <p:cNvPr id="462" name="Logo 2 langu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/>
          </p:cNvSpPr>
          <p:nvPr>
            <p:ph type="title"/>
          </p:nvPr>
        </p:nvSpPr>
        <p:spPr>
          <a:xfrm>
            <a:off x="7706101" y="423628"/>
            <a:ext cx="14923755" cy="3429001"/>
          </a:xfrm>
          <a:prstGeom prst="rect">
            <a:avLst/>
          </a:prstGeom>
        </p:spPr>
        <p:txBody>
          <a:bodyPr/>
          <a:lstStyle>
            <a:lvl1pPr>
              <a:defRPr sz="70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Pourquoi avoir choisi la belgique en phase d’ouverture ?</a:t>
            </a:r>
          </a:p>
        </p:txBody>
      </p:sp>
      <p:sp>
        <p:nvSpPr>
          <p:cNvPr id="465" name="Shape 465"/>
          <p:cNvSpPr>
            <a:spLocks noGrp="1"/>
          </p:cNvSpPr>
          <p:nvPr>
            <p:ph type="body" idx="1"/>
          </p:nvPr>
        </p:nvSpPr>
        <p:spPr>
          <a:xfrm>
            <a:off x="7587233" y="3872986"/>
            <a:ext cx="16559486" cy="885825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379729">
              <a:spcBef>
                <a:spcPts val="2900"/>
              </a:spcBef>
              <a:buSzTx/>
              <a:buNone/>
              <a:defRPr sz="4160"/>
            </a:pPr>
            <a:r>
              <a:t>Tout d’abord parce que je détiens une parfaite connaissance du marché</a:t>
            </a:r>
          </a:p>
          <a:p>
            <a:pPr marL="0" indent="0" defTabSz="379729">
              <a:spcBef>
                <a:spcPts val="2900"/>
              </a:spcBef>
              <a:buSzTx/>
              <a:buNone/>
              <a:defRPr sz="4160"/>
            </a:pPr>
            <a:r>
              <a:t>De plus, la Belgique est reconnue comme le meilleur cobaye qui soit en Europe</a:t>
            </a:r>
          </a:p>
          <a:p>
            <a:pPr marL="0" indent="0" defTabSz="379729">
              <a:spcBef>
                <a:spcPts val="2900"/>
              </a:spcBef>
              <a:buSzTx/>
              <a:buNone/>
              <a:defRPr sz="4160"/>
            </a:pPr>
            <a:r>
              <a:t> 4 raisons principales :</a:t>
            </a:r>
          </a:p>
          <a:p>
            <a:pPr marL="0" indent="0" defTabSz="379729">
              <a:spcBef>
                <a:spcPts val="2900"/>
              </a:spcBef>
              <a:buSzTx/>
              <a:buNone/>
              <a:defRPr sz="4160"/>
            </a:pPr>
            <a:r>
              <a:t>Pays est très conservateur</a:t>
            </a:r>
          </a:p>
          <a:p>
            <a:pPr marL="0" indent="0" defTabSz="379729">
              <a:spcBef>
                <a:spcPts val="2900"/>
              </a:spcBef>
              <a:buSzTx/>
              <a:buNone/>
              <a:defRPr sz="4160"/>
            </a:pPr>
            <a:r>
              <a:t>90% des mandats de vente sont des mandats exclusifs (6 mois)</a:t>
            </a:r>
          </a:p>
          <a:p>
            <a:pPr marL="0" indent="0" defTabSz="379729">
              <a:spcBef>
                <a:spcPts val="2900"/>
              </a:spcBef>
              <a:buSzTx/>
              <a:buNone/>
              <a:defRPr sz="4160"/>
            </a:pPr>
            <a:r>
              <a:t>Le trilinguisme: Francophone, Néerlandophone et Germanophone</a:t>
            </a:r>
          </a:p>
          <a:p>
            <a:pPr marL="0" indent="0" defTabSz="379729">
              <a:spcBef>
                <a:spcPts val="2900"/>
              </a:spcBef>
              <a:buSzTx/>
              <a:buNone/>
              <a:defRPr sz="4160"/>
            </a:pPr>
            <a:r>
              <a:t>Une scission du pays entre la Wallonie et la Flandre avec de réelles différences de mentalités</a:t>
            </a:r>
          </a:p>
        </p:txBody>
      </p:sp>
      <p:pic>
        <p:nvPicPr>
          <p:cNvPr id="466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title"/>
          </p:nvPr>
        </p:nvSpPr>
        <p:spPr>
          <a:xfrm>
            <a:off x="6885314" y="357187"/>
            <a:ext cx="16634883" cy="3429001"/>
          </a:xfrm>
          <a:prstGeom prst="rect">
            <a:avLst/>
          </a:prstGeom>
        </p:spPr>
        <p:txBody>
          <a:bodyPr/>
          <a:lstStyle>
            <a:lvl1pPr>
              <a:defRPr sz="70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Vendredirect.com est desormais rodé pour l’ouverture en europe</a:t>
            </a:r>
          </a:p>
        </p:txBody>
      </p:sp>
      <p:sp>
        <p:nvSpPr>
          <p:cNvPr id="469" name="Shape 469"/>
          <p:cNvSpPr>
            <a:spLocks noGrp="1"/>
          </p:cNvSpPr>
          <p:nvPr>
            <p:ph type="body" idx="1"/>
          </p:nvPr>
        </p:nvSpPr>
        <p:spPr>
          <a:xfrm>
            <a:off x="7324906" y="2428875"/>
            <a:ext cx="15755700" cy="885825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Cela fait maintenant 4 ans que nous sommes confrontés à trois cultures de façon journalière.</a:t>
            </a:r>
          </a:p>
        </p:txBody>
      </p:sp>
      <p:pic>
        <p:nvPicPr>
          <p:cNvPr id="470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/>
        </p:nvSpPr>
        <p:spPr>
          <a:xfrm>
            <a:off x="5914713" y="1082762"/>
            <a:ext cx="17709999" cy="334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 ce jour, nous sommes les leaders incontestables de l’immobilier</a:t>
            </a:r>
          </a:p>
          <a:p>
            <a:pPr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sans commission en belgique</a:t>
            </a:r>
          </a:p>
        </p:txBody>
      </p:sp>
      <p:sp>
        <p:nvSpPr>
          <p:cNvPr id="473" name="Shape 473"/>
          <p:cNvSpPr/>
          <p:nvPr/>
        </p:nvSpPr>
        <p:spPr>
          <a:xfrm>
            <a:off x="5439828" y="6231995"/>
            <a:ext cx="19501317" cy="382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defRPr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Due à notre originalité</a:t>
            </a:r>
          </a:p>
          <a:p>
            <a:pPr algn="l" defTabSz="457200">
              <a:defRPr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algn="l" defTabSz="457200">
              <a:defRPr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algn="l" defTabSz="457200">
              <a:defRPr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Mais également due à l’expérience partagée avec M. Nicolas Bouchard </a:t>
            </a:r>
          </a:p>
          <a:p>
            <a:pPr algn="l" defTabSz="457200">
              <a:defRPr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fondateur de « DUPROPRIO.com »</a:t>
            </a:r>
          </a:p>
        </p:txBody>
      </p:sp>
      <p:pic>
        <p:nvPicPr>
          <p:cNvPr id="474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/>
          </p:cNvSpPr>
          <p:nvPr>
            <p:ph type="title"/>
          </p:nvPr>
        </p:nvSpPr>
        <p:spPr>
          <a:xfrm>
            <a:off x="7327900" y="357187"/>
            <a:ext cx="16217900" cy="3429001"/>
          </a:xfrm>
          <a:prstGeom prst="rect">
            <a:avLst/>
          </a:prstGeom>
        </p:spPr>
        <p:txBody>
          <a:bodyPr/>
          <a:lstStyle/>
          <a:p>
            <a:r>
              <a:t>Les leviers de VEndredirect</a:t>
            </a:r>
          </a:p>
        </p:txBody>
      </p:sp>
      <p:sp>
        <p:nvSpPr>
          <p:cNvPr id="477" name="Shape 477"/>
          <p:cNvSpPr>
            <a:spLocks noGrp="1"/>
          </p:cNvSpPr>
          <p:nvPr>
            <p:ph type="body" sz="half" idx="1"/>
          </p:nvPr>
        </p:nvSpPr>
        <p:spPr>
          <a:xfrm>
            <a:off x="7327900" y="6314378"/>
            <a:ext cx="16217900" cy="4475756"/>
          </a:xfrm>
          <a:prstGeom prst="rect">
            <a:avLst/>
          </a:prstGeom>
        </p:spPr>
        <p:txBody>
          <a:bodyPr/>
          <a:lstStyle/>
          <a:p>
            <a:pPr marL="0" indent="0" defTabSz="338835">
              <a:lnSpc>
                <a:spcPct val="100000"/>
              </a:lnSpc>
              <a:spcBef>
                <a:spcPts val="2600"/>
              </a:spcBef>
              <a:buSzTx/>
              <a:buNone/>
              <a:defRPr sz="4814"/>
            </a:pPr>
            <a:r>
              <a:rPr i="1" u="sng">
                <a:latin typeface="Gill Sans SemiBold"/>
                <a:ea typeface="Gill Sans SemiBold"/>
                <a:cs typeface="Gill Sans SemiBold"/>
                <a:sym typeface="Gill Sans SemiBold"/>
              </a:rPr>
              <a:t>Economie</a:t>
            </a:r>
            <a:r>
              <a:t>:  VD fait réaliser un gain substantiel à ses adhérents</a:t>
            </a:r>
          </a:p>
          <a:p>
            <a:pPr marL="0" indent="0" defTabSz="338835">
              <a:lnSpc>
                <a:spcPct val="100000"/>
              </a:lnSpc>
              <a:spcBef>
                <a:spcPts val="2600"/>
              </a:spcBef>
              <a:buSzTx/>
              <a:buNone/>
              <a:defRPr sz="4814"/>
            </a:pPr>
            <a:r>
              <a:rPr i="1" u="sng">
                <a:latin typeface="Gill Sans SemiBold"/>
                <a:ea typeface="Gill Sans SemiBold"/>
                <a:cs typeface="Gill Sans SemiBold"/>
                <a:sym typeface="Gill Sans SemiBold"/>
              </a:rPr>
              <a:t>Hédonisme</a:t>
            </a:r>
            <a:r>
              <a:t>:  VD procure du confort à ses clients (moindre effort)</a:t>
            </a:r>
          </a:p>
          <a:p>
            <a:pPr marL="0" indent="0" defTabSz="338835">
              <a:lnSpc>
                <a:spcPct val="100000"/>
              </a:lnSpc>
              <a:spcBef>
                <a:spcPts val="2600"/>
              </a:spcBef>
              <a:buSzTx/>
              <a:buNone/>
              <a:defRPr sz="4814"/>
            </a:pPr>
            <a:r>
              <a:rPr i="1" u="sng">
                <a:latin typeface="Gill Sans SemiBold"/>
                <a:ea typeface="Gill Sans SemiBold"/>
                <a:cs typeface="Gill Sans SemiBold"/>
                <a:sym typeface="Gill Sans SemiBold"/>
              </a:rPr>
              <a:t>Pouvoir</a:t>
            </a:r>
            <a:r>
              <a:t>:  Grâce à VD, le client se sent influent, malin, valorisé</a:t>
            </a:r>
          </a:p>
          <a:p>
            <a:pPr marL="0" indent="0" defTabSz="338835">
              <a:lnSpc>
                <a:spcPct val="100000"/>
              </a:lnSpc>
              <a:spcBef>
                <a:spcPts val="2600"/>
              </a:spcBef>
              <a:buSzTx/>
              <a:buNone/>
              <a:defRPr sz="4814"/>
            </a:pPr>
            <a:r>
              <a:rPr i="1" u="sng">
                <a:latin typeface="Gill Sans SemiBold"/>
                <a:ea typeface="Gill Sans SemiBold"/>
                <a:cs typeface="Gill Sans SemiBold"/>
                <a:sym typeface="Gill Sans SemiBold"/>
              </a:rPr>
              <a:t>Relationnel</a:t>
            </a:r>
            <a:r>
              <a:t>:  VD offre des contacts de qualité</a:t>
            </a:r>
          </a:p>
        </p:txBody>
      </p:sp>
      <p:sp>
        <p:nvSpPr>
          <p:cNvPr id="478" name="Shape 478"/>
          <p:cNvSpPr/>
          <p:nvPr/>
        </p:nvSpPr>
        <p:spPr>
          <a:xfrm>
            <a:off x="13823342" y="4597845"/>
            <a:ext cx="32270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Les valeurs</a:t>
            </a:r>
          </a:p>
        </p:txBody>
      </p:sp>
      <p:pic>
        <p:nvPicPr>
          <p:cNvPr id="479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/>
          </p:cNvSpPr>
          <p:nvPr>
            <p:ph type="title"/>
          </p:nvPr>
        </p:nvSpPr>
        <p:spPr>
          <a:xfrm>
            <a:off x="7327900" y="357187"/>
            <a:ext cx="16217900" cy="3429001"/>
          </a:xfrm>
          <a:prstGeom prst="rect">
            <a:avLst/>
          </a:prstGeom>
        </p:spPr>
        <p:txBody>
          <a:bodyPr/>
          <a:lstStyle/>
          <a:p>
            <a:r>
              <a:t>Les leviers de VEndredirect</a:t>
            </a:r>
          </a:p>
        </p:txBody>
      </p:sp>
      <p:sp>
        <p:nvSpPr>
          <p:cNvPr id="482" name="Shape 482"/>
          <p:cNvSpPr>
            <a:spLocks noGrp="1"/>
          </p:cNvSpPr>
          <p:nvPr>
            <p:ph type="body" sz="half" idx="1"/>
          </p:nvPr>
        </p:nvSpPr>
        <p:spPr>
          <a:xfrm>
            <a:off x="7327900" y="6314378"/>
            <a:ext cx="16217900" cy="645057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274574">
              <a:lnSpc>
                <a:spcPct val="100000"/>
              </a:lnSpc>
              <a:spcBef>
                <a:spcPts val="2100"/>
              </a:spcBef>
              <a:buSzTx/>
              <a:buNone/>
              <a:defRPr sz="3900"/>
            </a:pPr>
            <a:r>
              <a:rPr i="1" u="sng">
                <a:latin typeface="Gill Sans SemiBold"/>
                <a:ea typeface="Gill Sans SemiBold"/>
                <a:cs typeface="Gill Sans SemiBold"/>
                <a:sym typeface="Gill Sans SemiBold"/>
              </a:rPr>
              <a:t>Intérêt</a:t>
            </a:r>
            <a:r>
              <a:t>: Avantage pécuniaire certain +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le délai de vente sérieusement écourté</a:t>
            </a:r>
          </a:p>
          <a:p>
            <a:pPr marL="0" indent="0" defTabSz="274574">
              <a:lnSpc>
                <a:spcPct val="100000"/>
              </a:lnSpc>
              <a:spcBef>
                <a:spcPts val="2100"/>
              </a:spcBef>
              <a:buSzTx/>
              <a:buNone/>
              <a:defRPr sz="3900"/>
            </a:pPr>
            <a:r>
              <a:rPr i="1" u="sng">
                <a:latin typeface="Gill Sans SemiBold"/>
                <a:ea typeface="Gill Sans SemiBold"/>
                <a:cs typeface="Gill Sans SemiBold"/>
                <a:sym typeface="Gill Sans SemiBold"/>
              </a:rPr>
              <a:t>Sécurité</a:t>
            </a:r>
            <a:r>
              <a:t>: Accompagnement 100% professionnel, protection juridique, pas de risque</a:t>
            </a:r>
          </a:p>
          <a:p>
            <a:pPr marL="0" indent="0" defTabSz="274574">
              <a:lnSpc>
                <a:spcPct val="100000"/>
              </a:lnSpc>
              <a:spcBef>
                <a:spcPts val="2100"/>
              </a:spcBef>
              <a:buSzTx/>
              <a:buNone/>
              <a:defRPr sz="3900"/>
            </a:pPr>
            <a:r>
              <a:rPr i="1" u="sng">
                <a:latin typeface="Gill Sans SemiBold"/>
                <a:ea typeface="Gill Sans SemiBold"/>
                <a:cs typeface="Gill Sans SemiBold"/>
                <a:sym typeface="Gill Sans SemiBold"/>
              </a:rPr>
              <a:t>Commodité</a:t>
            </a:r>
            <a:r>
              <a:t>: Chaque étape bien expliquée. VD vient à domicile. Facilité de pilotage</a:t>
            </a:r>
          </a:p>
          <a:p>
            <a:pPr marL="0" indent="0" defTabSz="274574">
              <a:lnSpc>
                <a:spcPct val="100000"/>
              </a:lnSpc>
              <a:spcBef>
                <a:spcPts val="2100"/>
              </a:spcBef>
              <a:buSzTx/>
              <a:buNone/>
              <a:defRPr sz="3900"/>
            </a:pPr>
            <a:r>
              <a:rPr i="1" u="sng">
                <a:latin typeface="Gill Sans SemiBold"/>
                <a:ea typeface="Gill Sans SemiBold"/>
                <a:cs typeface="Gill Sans SemiBold"/>
                <a:sym typeface="Gill Sans SemiBold"/>
              </a:rPr>
              <a:t>Sentimentalité</a:t>
            </a:r>
            <a:r>
              <a:t>: Parler soi-même de sa maison.  Ne pas se sentir seul.  Parler avec des coaches</a:t>
            </a:r>
          </a:p>
          <a:p>
            <a:pPr marL="0" indent="0" defTabSz="274574">
              <a:lnSpc>
                <a:spcPct val="100000"/>
              </a:lnSpc>
              <a:spcBef>
                <a:spcPts val="2100"/>
              </a:spcBef>
              <a:buSzTx/>
              <a:buNone/>
              <a:defRPr sz="3900"/>
            </a:pPr>
            <a:r>
              <a:rPr i="1" u="sng">
                <a:latin typeface="Gill Sans SemiBold"/>
                <a:ea typeface="Gill Sans SemiBold"/>
                <a:cs typeface="Gill Sans SemiBold"/>
                <a:sym typeface="Gill Sans SemiBold"/>
              </a:rPr>
              <a:t>Considération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:</a:t>
            </a:r>
            <a:r>
              <a:t> Je réussis ! Je me sens important, considéré</a:t>
            </a:r>
          </a:p>
          <a:p>
            <a:pPr marL="0" indent="0" defTabSz="274574">
              <a:lnSpc>
                <a:spcPct val="100000"/>
              </a:lnSpc>
              <a:spcBef>
                <a:spcPts val="2100"/>
              </a:spcBef>
              <a:buSzTx/>
              <a:buNone/>
              <a:defRPr sz="3900"/>
            </a:pPr>
            <a:r>
              <a:rPr i="1" u="sng">
                <a:latin typeface="Gill Sans SemiBold"/>
                <a:ea typeface="Gill Sans SemiBold"/>
                <a:cs typeface="Gill Sans SemiBold"/>
                <a:sym typeface="Gill Sans SemiBold"/>
              </a:rPr>
              <a:t>Innovation</a:t>
            </a:r>
            <a:r>
              <a:t>: Je me distingue. Satisfaction personnelle.  Un peu de vanité</a:t>
            </a:r>
          </a:p>
        </p:txBody>
      </p:sp>
      <p:sp>
        <p:nvSpPr>
          <p:cNvPr id="483" name="Shape 483"/>
          <p:cNvSpPr/>
          <p:nvPr/>
        </p:nvSpPr>
        <p:spPr>
          <a:xfrm>
            <a:off x="13173769" y="4597845"/>
            <a:ext cx="4526162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Les motivations</a:t>
            </a:r>
          </a:p>
        </p:txBody>
      </p:sp>
      <p:pic>
        <p:nvPicPr>
          <p:cNvPr id="484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/>
        </p:nvSpPr>
        <p:spPr>
          <a:xfrm>
            <a:off x="7398528" y="1024669"/>
            <a:ext cx="15961164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LE protocole d’accord</a:t>
            </a:r>
          </a:p>
        </p:txBody>
      </p:sp>
      <p:sp>
        <p:nvSpPr>
          <p:cNvPr id="487" name="Shape 487"/>
          <p:cNvSpPr/>
          <p:nvPr/>
        </p:nvSpPr>
        <p:spPr>
          <a:xfrm>
            <a:off x="5441202" y="1652227"/>
            <a:ext cx="18806322" cy="11529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lnSpc>
                <a:spcPct val="150000"/>
              </a:lnSpc>
            </a:pPr>
            <a:endParaRPr dirty="0"/>
          </a:p>
          <a:p>
            <a:pPr algn="l">
              <a:lnSpc>
                <a:spcPct val="150000"/>
              </a:lnSpc>
            </a:pPr>
            <a:r>
              <a:rPr dirty="0"/>
              <a:t>Investissement en </a:t>
            </a:r>
            <a:r>
              <a:rPr dirty="0" smtClean="0"/>
              <a:t>capital</a:t>
            </a:r>
            <a:r>
              <a:rPr lang="fr-FR" dirty="0" smtClean="0"/>
              <a:t> + compte courant et ou obligations.</a:t>
            </a:r>
            <a:endParaRPr dirty="0"/>
          </a:p>
          <a:p>
            <a:pPr algn="l">
              <a:lnSpc>
                <a:spcPct val="150000"/>
              </a:lnSpc>
            </a:pPr>
            <a:r>
              <a:rPr dirty="0"/>
              <a:t>Pacte d’actionnaires (élection d’un comité stratégique, protection des </a:t>
            </a:r>
            <a:r>
              <a:rPr dirty="0" smtClean="0"/>
              <a:t>minoritaires</a:t>
            </a:r>
            <a:r>
              <a:rPr lang="fr-FR" dirty="0" smtClean="0"/>
              <a:t>, et fondateur</a:t>
            </a:r>
            <a:r>
              <a:rPr dirty="0" smtClean="0"/>
              <a:t>)</a:t>
            </a:r>
            <a:endParaRPr dirty="0"/>
          </a:p>
          <a:p>
            <a:pPr algn="l">
              <a:lnSpc>
                <a:spcPct val="150000"/>
              </a:lnSpc>
              <a:defRPr sz="49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/>
              <a:t>La valeur pré-money de la SA </a:t>
            </a:r>
            <a:r>
              <a:rPr u="sng" dirty="0">
                <a:hlinkClick r:id="rId2"/>
              </a:rPr>
              <a:t>VendreDirect.com</a:t>
            </a:r>
            <a:r>
              <a:rPr dirty="0"/>
              <a:t> France selon son business plan est estimée au minimum à ce jour à 43.730.090 € avec une prime de risque de 30% et de 193.302.661 € avec une prime de risque de 7%.</a:t>
            </a:r>
          </a:p>
          <a:p>
            <a:pPr algn="l">
              <a:lnSpc>
                <a:spcPct val="150000"/>
              </a:lnSpc>
            </a:pPr>
            <a:r>
              <a:rPr dirty="0"/>
              <a:t>Le besoin en fonds de roulement pour ouvrir la France à raison d’une région par an est estimé 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à 5.406.000 €.</a:t>
            </a:r>
          </a:p>
        </p:txBody>
      </p:sp>
      <p:pic>
        <p:nvPicPr>
          <p:cNvPr id="488" name="Logo 2 langu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11740898" y="1211262"/>
            <a:ext cx="7520212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7000" cap="all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Deuxièmement</a:t>
            </a:r>
            <a:r>
              <a:t> </a:t>
            </a:r>
          </a:p>
        </p:txBody>
      </p:sp>
      <p:sp>
        <p:nvSpPr>
          <p:cNvPr id="212" name="Shape 212"/>
          <p:cNvSpPr>
            <a:spLocks noGrp="1"/>
          </p:cNvSpPr>
          <p:nvPr>
            <p:ph type="body" sz="half" idx="1"/>
          </p:nvPr>
        </p:nvSpPr>
        <p:spPr>
          <a:xfrm>
            <a:off x="5629801" y="2420938"/>
            <a:ext cx="18296188" cy="723337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356362">
              <a:spcBef>
                <a:spcPts val="2800"/>
              </a:spcBef>
              <a:buSzTx/>
              <a:buNone/>
              <a:defRPr sz="4880"/>
            </a:pPr>
            <a:r>
              <a:rPr dirty="0" smtClean="0">
                <a:latin typeface="Gill Sans SemiBold"/>
                <a:ea typeface="Gill Sans SemiBold"/>
                <a:cs typeface="Gill Sans SemiBold"/>
                <a:sym typeface="Gill Sans SemiBold"/>
              </a:rPr>
              <a:t>Un 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manque crucial de rendez-vous obtenus par nos </a:t>
            </a:r>
            <a:r>
              <a:rPr dirty="0" smtClean="0">
                <a:latin typeface="Gill Sans SemiBold"/>
                <a:ea typeface="Gill Sans SemiBold"/>
                <a:cs typeface="Gill Sans SemiBold"/>
                <a:sym typeface="Gill Sans SemiBold"/>
              </a:rPr>
              <a:t>coaches</a:t>
            </a:r>
            <a:r>
              <a:rPr lang="fr-FR" dirty="0" smtClean="0">
                <a:latin typeface="Gill Sans SemiBold"/>
                <a:ea typeface="Gill Sans SemiBold"/>
                <a:cs typeface="Gill Sans SemiBold"/>
                <a:sym typeface="Gill Sans SemiBold"/>
              </a:rPr>
              <a:t> depuis le recrutement de coaches indépendants</a:t>
            </a:r>
            <a:r>
              <a:rPr dirty="0" smtClean="0">
                <a:latin typeface="Gill Sans SemiBold"/>
                <a:ea typeface="Gill Sans SemiBold"/>
                <a:cs typeface="Gill Sans SemiBold"/>
                <a:sym typeface="Gill Sans SemiBold"/>
              </a:rPr>
              <a:t>. </a:t>
            </a:r>
            <a:endParaRPr lang="fr-FR" dirty="0" smtClean="0"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0" indent="0" defTabSz="356362">
              <a:spcBef>
                <a:spcPts val="2800"/>
              </a:spcBef>
              <a:buSzTx/>
              <a:buNone/>
              <a:defRPr sz="4880"/>
            </a:pPr>
            <a:r>
              <a:rPr u="sng" dirty="0" smtClean="0">
                <a:latin typeface="Gill Sans SemiBold"/>
                <a:ea typeface="Gill Sans SemiBold"/>
                <a:cs typeface="Gill Sans SemiBold"/>
                <a:sym typeface="Gill Sans SemiBold"/>
              </a:rPr>
              <a:t>Résultat </a:t>
            </a:r>
            <a:r>
              <a:rPr u="sng" dirty="0">
                <a:latin typeface="Gill Sans SemiBold"/>
                <a:ea typeface="Gill Sans SemiBold"/>
                <a:cs typeface="Gill Sans SemiBold"/>
                <a:sym typeface="Gill Sans SemiBold"/>
              </a:rPr>
              <a:t>d’une prospection insuffisante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.</a:t>
            </a:r>
          </a:p>
          <a:p>
            <a:pPr marL="0" indent="0" defTabSz="356362">
              <a:spcBef>
                <a:spcPts val="2800"/>
              </a:spcBef>
              <a:buSzTx/>
              <a:buNone/>
              <a:defRPr sz="4880"/>
            </a:pPr>
            <a:r>
              <a:rPr dirty="0"/>
              <a:t>Ce qui est d’autant plus frustrant, c’est qu’à ce jour le moins bon de nos coaches a un taux de transformation de 1/3.</a:t>
            </a:r>
          </a:p>
          <a:p>
            <a:pPr marL="0" indent="0" defTabSz="356362">
              <a:spcBef>
                <a:spcPts val="2800"/>
              </a:spcBef>
              <a:buSzTx/>
              <a:buNone/>
              <a:defRPr sz="4880"/>
            </a:pPr>
            <a:r>
              <a:rPr dirty="0"/>
              <a:t>Il suffit au moins bon des coaches de réaliser 3 rendez-vous pour obtenir au minimum une commande d’adhésion. </a:t>
            </a:r>
          </a:p>
        </p:txBody>
      </p:sp>
      <p:pic>
        <p:nvPicPr>
          <p:cNvPr id="213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/>
        </p:nvSpPr>
        <p:spPr>
          <a:xfrm>
            <a:off x="7085075" y="5053012"/>
            <a:ext cx="16211892" cy="165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0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Conclusion</a:t>
            </a:r>
          </a:p>
        </p:txBody>
      </p:sp>
      <p:pic>
        <p:nvPicPr>
          <p:cNvPr id="491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/>
          </p:cNvSpPr>
          <p:nvPr>
            <p:ph type="title"/>
          </p:nvPr>
        </p:nvSpPr>
        <p:spPr>
          <a:xfrm>
            <a:off x="7327900" y="357187"/>
            <a:ext cx="16217900" cy="3429001"/>
          </a:xfrm>
          <a:prstGeom prst="rect">
            <a:avLst/>
          </a:prstGeom>
        </p:spPr>
        <p:txBody>
          <a:bodyPr/>
          <a:lstStyle>
            <a:lvl1pPr>
              <a:defRPr sz="71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Vendredirect détient les 3 clés de la réussite</a:t>
            </a:r>
          </a:p>
        </p:txBody>
      </p:sp>
      <p:sp>
        <p:nvSpPr>
          <p:cNvPr id="494" name="Shape 494"/>
          <p:cNvSpPr>
            <a:spLocks noGrp="1"/>
          </p:cNvSpPr>
          <p:nvPr>
            <p:ph type="body" sz="half" idx="1"/>
          </p:nvPr>
        </p:nvSpPr>
        <p:spPr>
          <a:xfrm>
            <a:off x="7327900" y="4620122"/>
            <a:ext cx="16217900" cy="743901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z="11500"/>
            </a:pPr>
            <a:r>
              <a:t>Valeur pour le client</a:t>
            </a:r>
          </a:p>
          <a:p>
            <a:pPr marL="0" indent="0">
              <a:lnSpc>
                <a:spcPct val="100000"/>
              </a:lnSpc>
              <a:buSzTx/>
              <a:buNone/>
              <a:defRPr sz="11500"/>
            </a:pPr>
            <a:r>
              <a:t>Valeur pour soi</a:t>
            </a:r>
          </a:p>
          <a:p>
            <a:pPr marL="0" indent="0">
              <a:lnSpc>
                <a:spcPct val="100000"/>
              </a:lnSpc>
              <a:buSzTx/>
              <a:buNone/>
              <a:defRPr sz="11500"/>
            </a:pPr>
            <a:r>
              <a:t>Être sur un marché porteur</a:t>
            </a:r>
          </a:p>
        </p:txBody>
      </p:sp>
      <p:pic>
        <p:nvPicPr>
          <p:cNvPr id="495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/>
          </p:cNvSpPr>
          <p:nvPr>
            <p:ph type="title"/>
          </p:nvPr>
        </p:nvSpPr>
        <p:spPr>
          <a:xfrm>
            <a:off x="7327900" y="357187"/>
            <a:ext cx="16217900" cy="3429001"/>
          </a:xfrm>
          <a:prstGeom prst="rect">
            <a:avLst/>
          </a:prstGeom>
        </p:spPr>
        <p:txBody>
          <a:bodyPr/>
          <a:lstStyle>
            <a:lvl1pPr>
              <a:defRPr sz="71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En d’autres termes,</a:t>
            </a:r>
          </a:p>
        </p:txBody>
      </p:sp>
      <p:sp>
        <p:nvSpPr>
          <p:cNvPr id="498" name="Shape 498"/>
          <p:cNvSpPr>
            <a:spLocks noGrp="1"/>
          </p:cNvSpPr>
          <p:nvPr>
            <p:ph type="body" sz="half" idx="1"/>
          </p:nvPr>
        </p:nvSpPr>
        <p:spPr>
          <a:xfrm>
            <a:off x="6108208" y="2838483"/>
            <a:ext cx="17437592" cy="48360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SzTx/>
              <a:buNone/>
              <a:defRPr sz="8600"/>
            </a:lvl1pPr>
          </a:lstStyle>
          <a:p>
            <a:r>
              <a:t>VendreDirect est bientôt le plus grand réseau de vente immobilière sans commission en Europe.</a:t>
            </a:r>
          </a:p>
        </p:txBody>
      </p:sp>
      <p:sp>
        <p:nvSpPr>
          <p:cNvPr id="499" name="Shape 499"/>
          <p:cNvSpPr/>
          <p:nvPr/>
        </p:nvSpPr>
        <p:spPr>
          <a:xfrm>
            <a:off x="6108208" y="6982904"/>
            <a:ext cx="17437592" cy="4836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4600"/>
              </a:spcBef>
              <a:defRPr sz="86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Avec VendreDirect, ne payez pas la commission, Empochez la!</a:t>
            </a:r>
          </a:p>
        </p:txBody>
      </p:sp>
      <p:pic>
        <p:nvPicPr>
          <p:cNvPr id="500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7085075" y="5053012"/>
            <a:ext cx="16211892" cy="165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0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Notre Business plan</a:t>
            </a:r>
          </a:p>
        </p:txBody>
      </p:sp>
      <p:sp>
        <p:nvSpPr>
          <p:cNvPr id="503" name="Shape 503"/>
          <p:cNvSpPr>
            <a:spLocks noGrp="1"/>
          </p:cNvSpPr>
          <p:nvPr>
            <p:ph type="body" sz="quarter" idx="1"/>
          </p:nvPr>
        </p:nvSpPr>
        <p:spPr>
          <a:xfrm>
            <a:off x="7323308" y="7016322"/>
            <a:ext cx="16221076" cy="3886092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None/>
              <a:defRPr sz="5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BELGIQUE+ Haut de France</a:t>
            </a:r>
          </a:p>
          <a:p>
            <a:pPr marL="0" indent="0" algn="ctr">
              <a:lnSpc>
                <a:spcPct val="100000"/>
              </a:lnSpc>
              <a:buSzTx/>
              <a:buNone/>
              <a:defRPr sz="5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(Pièce jointe) </a:t>
            </a:r>
          </a:p>
        </p:txBody>
      </p:sp>
      <p:pic>
        <p:nvPicPr>
          <p:cNvPr id="504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/>
        </p:nvSpPr>
        <p:spPr>
          <a:xfrm>
            <a:off x="7085075" y="5053012"/>
            <a:ext cx="16211892" cy="165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0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Notre Business PLAN</a:t>
            </a:r>
          </a:p>
        </p:txBody>
      </p:sp>
      <p:sp>
        <p:nvSpPr>
          <p:cNvPr id="507" name="Shape 507"/>
          <p:cNvSpPr>
            <a:spLocks noGrp="1"/>
          </p:cNvSpPr>
          <p:nvPr>
            <p:ph type="body" sz="half" idx="1"/>
          </p:nvPr>
        </p:nvSpPr>
        <p:spPr>
          <a:xfrm>
            <a:off x="7323308" y="6640097"/>
            <a:ext cx="16221076" cy="4192449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None/>
              <a:defRPr sz="5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FRANCE</a:t>
            </a:r>
          </a:p>
          <a:p>
            <a:pPr marL="0" indent="0" algn="ctr">
              <a:lnSpc>
                <a:spcPct val="100000"/>
              </a:lnSpc>
              <a:buSzTx/>
              <a:buNone/>
              <a:defRPr sz="5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(Pièce jointe)</a:t>
            </a:r>
          </a:p>
        </p:txBody>
      </p:sp>
      <p:pic>
        <p:nvPicPr>
          <p:cNvPr id="508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5713912" y="4297362"/>
            <a:ext cx="18576630" cy="316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0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Notre plan de trésorerie lissé sur 24 mois</a:t>
            </a:r>
          </a:p>
        </p:txBody>
      </p:sp>
      <p:sp>
        <p:nvSpPr>
          <p:cNvPr id="511" name="Shape 511"/>
          <p:cNvSpPr/>
          <p:nvPr/>
        </p:nvSpPr>
        <p:spPr>
          <a:xfrm>
            <a:off x="12453070" y="8018898"/>
            <a:ext cx="4438503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4600"/>
              </a:spcBef>
              <a:defRPr sz="58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(Pièce jointe)</a:t>
            </a:r>
          </a:p>
        </p:txBody>
      </p:sp>
      <p:pic>
        <p:nvPicPr>
          <p:cNvPr id="512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/>
          </p:cNvSpPr>
          <p:nvPr>
            <p:ph type="body" idx="1"/>
          </p:nvPr>
        </p:nvSpPr>
        <p:spPr>
          <a:xfrm>
            <a:off x="7179639" y="1450974"/>
            <a:ext cx="16746872" cy="1082727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10000" cap="all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/>
              <a:t>Ensemble construisons l’avenir de l’immobilier </a:t>
            </a:r>
            <a:r>
              <a:rPr dirty="0" smtClean="0"/>
              <a:t>!</a:t>
            </a:r>
            <a:endParaRPr lang="fr-FR" dirty="0" smtClean="0"/>
          </a:p>
          <a:p>
            <a:endParaRPr lang="fr-FR" dirty="0"/>
          </a:p>
          <a:p>
            <a:r>
              <a:rPr lang="fr-FR" sz="4800" dirty="0" smtClean="0"/>
              <a:t>Christophe BASTIEN</a:t>
            </a:r>
          </a:p>
          <a:p>
            <a:r>
              <a:rPr lang="fr-FR" sz="4800" dirty="0" smtClean="0"/>
              <a:t>Tel: 00.32.473.600.800 </a:t>
            </a:r>
            <a:endParaRPr sz="4800" dirty="0"/>
          </a:p>
        </p:txBody>
      </p:sp>
      <p:pic>
        <p:nvPicPr>
          <p:cNvPr id="515" name="Logo 2 langu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11525360" y="1032419"/>
            <a:ext cx="6484058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indent="0">
              <a:defRPr sz="7000" cap="all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La solution</a:t>
            </a:r>
            <a:r>
              <a:t> </a:t>
            </a:r>
          </a:p>
        </p:txBody>
      </p:sp>
      <p:sp>
        <p:nvSpPr>
          <p:cNvPr id="216" name="Shape 216"/>
          <p:cNvSpPr/>
          <p:nvPr/>
        </p:nvSpPr>
        <p:spPr>
          <a:xfrm>
            <a:off x="5441202" y="3498655"/>
            <a:ext cx="18460754" cy="7453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spcBef>
                <a:spcPts val="4600"/>
              </a:spcBef>
              <a:defRPr sz="40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/>
              <a:t>La création d’un nouveau poste. </a:t>
            </a:r>
          </a:p>
          <a:p>
            <a:pPr algn="l">
              <a:spcBef>
                <a:spcPts val="4600"/>
              </a:spcBef>
              <a:defRPr sz="40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/>
              <a:t>Celui d’</a:t>
            </a:r>
            <a:r>
              <a:rPr u="sng" dirty="0"/>
              <a:t>Ambassadeur </a:t>
            </a:r>
            <a:r>
              <a:rPr dirty="0"/>
              <a:t>(en complémentaire VDI ou à temps complet) soutenu et agréé par la FÉDÉRATION DE LA VENTE DIRECTE.</a:t>
            </a:r>
          </a:p>
          <a:p>
            <a:pPr algn="l">
              <a:spcBef>
                <a:spcPts val="4600"/>
              </a:spcBef>
              <a:defRPr sz="40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/>
              <a:t>Sa mission : Obtenir le plus grand nombre de rendez-auprès des propriétaires vendeurs, désireux de vendre dans les meilleurs délais et au meilleur prix! </a:t>
            </a:r>
          </a:p>
          <a:p>
            <a:pPr algn="l">
              <a:spcBef>
                <a:spcPts val="4600"/>
              </a:spcBef>
              <a:defRPr sz="40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/>
              <a:t>Son mode de rémunération: Tout d’abord sur sa production </a:t>
            </a:r>
            <a:r>
              <a:rPr dirty="0" smtClean="0"/>
              <a:t>personnelle</a:t>
            </a:r>
            <a:r>
              <a:rPr lang="fr-FR" dirty="0" smtClean="0"/>
              <a:t> (ses rendez-vous obtenus)</a:t>
            </a:r>
            <a:r>
              <a:rPr dirty="0" smtClean="0"/>
              <a:t> </a:t>
            </a:r>
            <a:r>
              <a:rPr dirty="0"/>
              <a:t>mais également sur le recrutement d’autres Ambassadeurs et coaches. (Marketing de réseau) </a:t>
            </a:r>
          </a:p>
          <a:p>
            <a:pPr algn="l">
              <a:defRPr sz="4000"/>
            </a:pPr>
            <a:endParaRPr dirty="0"/>
          </a:p>
        </p:txBody>
      </p:sp>
      <p:pic>
        <p:nvPicPr>
          <p:cNvPr id="217" name="Logo 2 langu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5856574" y="357187"/>
            <a:ext cx="17689226" cy="3429001"/>
          </a:xfrm>
          <a:prstGeom prst="rect">
            <a:avLst/>
          </a:prstGeom>
        </p:spPr>
        <p:txBody>
          <a:bodyPr/>
          <a:lstStyle/>
          <a:p>
            <a:pPr>
              <a:defRPr sz="70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Le secret d’un développement </a:t>
            </a:r>
          </a:p>
          <a:p>
            <a:pPr>
              <a:defRPr sz="70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très rapide</a:t>
            </a:r>
          </a:p>
        </p:txBody>
      </p:sp>
      <p:sp>
        <p:nvSpPr>
          <p:cNvPr id="220" name="Shape 220"/>
          <p:cNvSpPr/>
          <p:nvPr/>
        </p:nvSpPr>
        <p:spPr>
          <a:xfrm>
            <a:off x="3540961" y="3278915"/>
            <a:ext cx="23791777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/>
              <a:t>Le marketing de réseau </a:t>
            </a:r>
          </a:p>
          <a:p>
            <a:pPr>
              <a:defRPr sz="7000" cap="all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 smtClean="0"/>
              <a:t>selon Bill Gates</a:t>
            </a:r>
            <a:endParaRPr dirty="0"/>
          </a:p>
        </p:txBody>
      </p:sp>
      <p:pic>
        <p:nvPicPr>
          <p:cNvPr id="2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19737" y="6757882"/>
            <a:ext cx="7962901" cy="618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Logo 2 langu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490" y="-25141"/>
            <a:ext cx="4725712" cy="491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2501</Words>
  <Application>Microsoft Macintosh PowerPoint</Application>
  <PresentationFormat>Personnalisé</PresentationFormat>
  <Paragraphs>562</Paragraphs>
  <Slides>76</Slides>
  <Notes>5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76</vt:i4>
      </vt:variant>
    </vt:vector>
  </HeadingPairs>
  <TitlesOfParts>
    <vt:vector size="77" baseType="lpstr">
      <vt:lpstr>Showroom</vt:lpstr>
      <vt:lpstr>Bientôt le plus grand réseau de  vente immobilière sans commission en Europe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secret d’un développement  très rapide</vt:lpstr>
      <vt:lpstr>Présentation PowerPoint</vt:lpstr>
      <vt:lpstr>Présentation PowerPoint</vt:lpstr>
      <vt:lpstr>La garantie Vendredirect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Concurrence belge</vt:lpstr>
      <vt:lpstr>Concurrence française</vt:lpstr>
      <vt:lpstr>Comparatif</vt:lpstr>
      <vt:lpstr>Notre cible</vt:lpstr>
      <vt:lpstr>Marché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Nos Offres  « Résidentielles particuliers Belgique »</vt:lpstr>
      <vt:lpstr>Nos Offres  « Résidentielles particuliers FRANCE »</vt:lpstr>
      <vt:lpstr>Nos Offres  « terrains particuliers Belgique »</vt:lpstr>
      <vt:lpstr>Nos Offres  « terrains particuliers france »</vt:lpstr>
      <vt:lpstr>Nos Offres  « CommercialES belgique »</vt:lpstr>
      <vt:lpstr>Nos Offres  « CommercialES france »</vt:lpstr>
      <vt:lpstr>Nos offres  « constructeurs belgique »</vt:lpstr>
      <vt:lpstr>Nos offres « constructeurs france »</vt:lpstr>
      <vt:lpstr>Nos offres  « garage belgique »</vt:lpstr>
      <vt:lpstr>Nos offres  « garage france »</vt:lpstr>
      <vt:lpstr>Présentation PowerPoint</vt:lpstr>
      <vt:lpstr>Présentation PowerPoint</vt:lpstr>
      <vt:lpstr>Présentation PowerPoint</vt:lpstr>
      <vt:lpstr>BP SIMPLIFIé belge + HautS de FRANCE </vt:lpstr>
      <vt:lpstr>BP SIMPLIFIé France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Comparatif de valorisation</vt:lpstr>
      <vt:lpstr>Présentation PowerPoint</vt:lpstr>
      <vt:lpstr>Présentation PowerPoint</vt:lpstr>
      <vt:lpstr>Présentation PowerPoint</vt:lpstr>
      <vt:lpstr>Présentation PowerPoint</vt:lpstr>
      <vt:lpstr>expérience ceo</vt:lpstr>
      <vt:lpstr>Origine du Concept</vt:lpstr>
      <vt:lpstr>Campagne T.V. DUPROPRIO 2016</vt:lpstr>
      <vt:lpstr>Pourquoi avoir choisi la belgique en phase d’ouverture ?</vt:lpstr>
      <vt:lpstr>Vendredirect.com est desormais rodé pour l’ouverture en europe</vt:lpstr>
      <vt:lpstr>Présentation PowerPoint</vt:lpstr>
      <vt:lpstr>Les leviers de VEndredirect</vt:lpstr>
      <vt:lpstr>Les leviers de VEndredirect</vt:lpstr>
      <vt:lpstr>Présentation PowerPoint</vt:lpstr>
      <vt:lpstr>Présentation PowerPoint</vt:lpstr>
      <vt:lpstr>Vendredirect détient les 3 clés de la réussite</vt:lpstr>
      <vt:lpstr>En d’autres termes,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Bientôt le plus grand réseau de  vente immobilière sans commission en Europe</dc:title>
  <cp:lastModifiedBy>Christophe BASTIEN</cp:lastModifiedBy>
  <cp:revision>10</cp:revision>
  <dcterms:modified xsi:type="dcterms:W3CDTF">2017-11-28T14:11:12Z</dcterms:modified>
</cp:coreProperties>
</file>